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tags/tag39.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tags/tag26.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tags/tag24.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7"/>
  </p:notesMasterIdLst>
  <p:sldIdLst>
    <p:sldId id="256" r:id="rId2"/>
    <p:sldId id="258" r:id="rId3"/>
    <p:sldId id="259" r:id="rId4"/>
    <p:sldId id="261" r:id="rId5"/>
    <p:sldId id="262" r:id="rId6"/>
    <p:sldId id="263" r:id="rId7"/>
    <p:sldId id="265" r:id="rId8"/>
    <p:sldId id="266" r:id="rId9"/>
    <p:sldId id="267" r:id="rId10"/>
    <p:sldId id="268" r:id="rId11"/>
    <p:sldId id="269" r:id="rId12"/>
    <p:sldId id="270" r:id="rId13"/>
    <p:sldId id="271" r:id="rId14"/>
    <p:sldId id="272" r:id="rId15"/>
    <p:sldId id="273" r:id="rId16"/>
    <p:sldId id="304"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9" r:id="rId32"/>
    <p:sldId id="288"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3" r:id="rId46"/>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1F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608" autoAdjust="0"/>
    <p:restoredTop sz="57197" autoAdjust="0"/>
  </p:normalViewPr>
  <p:slideViewPr>
    <p:cSldViewPr showGuides="1">
      <p:cViewPr varScale="1">
        <p:scale>
          <a:sx n="78" d="100"/>
          <a:sy n="78" d="100"/>
        </p:scale>
        <p:origin x="-642" y="-90"/>
      </p:cViewPr>
      <p:guideLst>
        <p:guide orient="horz" pos="396"/>
        <p:guide pos="20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6" d="100"/>
          <a:sy n="66" d="100"/>
        </p:scale>
        <p:origin x="-3058"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D3242B69-1D06-459E-AF37-371DA2EBB3A8}" type="slidenum">
              <a:rPr lang="en-US"/>
              <a:pPr>
                <a:defRPr/>
              </a:pPr>
              <a:t>‹#›</a:t>
            </a:fld>
            <a:endParaRPr lang="en-US"/>
          </a:p>
        </p:txBody>
      </p:sp>
    </p:spTree>
    <p:extLst>
      <p:ext uri="{BB962C8B-B14F-4D97-AF65-F5344CB8AC3E}">
        <p14:creationId xmlns:p14="http://schemas.microsoft.com/office/powerpoint/2010/main" xmlns="" val="2158689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CA" altLang="en-US" smtClean="0"/>
              <a:t>All health care providers should have a basic understanding of infection prevention and control practices.  The purpose of this presentation is to give health care providers at The Ottawa Hospital the knowledge they need to provide health care that is safe for patients and themselves.  </a:t>
            </a:r>
          </a:p>
        </p:txBody>
      </p:sp>
      <p:sp>
        <p:nvSpPr>
          <p:cNvPr id="66564" name="Slide Number Placeholder 3"/>
          <p:cNvSpPr>
            <a:spLocks noGrp="1"/>
          </p:cNvSpPr>
          <p:nvPr>
            <p:ph type="sldNum" sz="quarter" idx="5"/>
          </p:nvPr>
        </p:nvSpPr>
        <p:spPr bwMode="auto">
          <a:noFill/>
          <a:ln>
            <a:miter lim="800000"/>
            <a:headEnd/>
            <a:tailEnd/>
          </a:ln>
        </p:spPr>
        <p:txBody>
          <a:bodyPr/>
          <a:lstStyle/>
          <a:p>
            <a:fld id="{EA7AD3E6-0157-4FCD-9601-393497C5AE80}" type="slidenum">
              <a:rPr lang="en-CA" altLang="en-US"/>
              <a:pPr/>
              <a:t>2</a:t>
            </a:fld>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altLang="en-US" dirty="0" smtClean="0"/>
              <a:t>Another element in the effective use of Routine Practice is to perform a risk assessment.</a:t>
            </a:r>
          </a:p>
          <a:p>
            <a:pPr eaLnBrk="1" hangingPunct="1">
              <a:lnSpc>
                <a:spcPct val="80000"/>
              </a:lnSpc>
              <a:spcBef>
                <a:spcPct val="0"/>
              </a:spcBef>
            </a:pPr>
            <a:endParaRPr lang="en-US" altLang="en-US" dirty="0" smtClean="0"/>
          </a:p>
          <a:p>
            <a:pPr eaLnBrk="1" hangingPunct="1">
              <a:lnSpc>
                <a:spcPct val="80000"/>
              </a:lnSpc>
              <a:spcBef>
                <a:spcPct val="0"/>
              </a:spcBef>
            </a:pPr>
            <a:r>
              <a:rPr lang="en-US" altLang="en-US" dirty="0" smtClean="0"/>
              <a:t>A risk assessment must be done </a:t>
            </a:r>
            <a:r>
              <a:rPr lang="en-US" altLang="en-US" b="1" dirty="0" smtClean="0"/>
              <a:t>before each patient interaction </a:t>
            </a:r>
            <a:r>
              <a:rPr lang="en-US" altLang="en-US" dirty="0" smtClean="0"/>
              <a:t>in order to determine which interventions are required to prevent transmission of bacteria and viruses during the interaction, because the patient’s status can change.</a:t>
            </a:r>
          </a:p>
          <a:p>
            <a:pPr eaLnBrk="1" hangingPunct="1">
              <a:lnSpc>
                <a:spcPct val="80000"/>
              </a:lnSpc>
              <a:spcBef>
                <a:spcPct val="0"/>
              </a:spcBef>
            </a:pPr>
            <a:endParaRPr lang="en-US" altLang="en-US" dirty="0" smtClean="0"/>
          </a:p>
          <a:p>
            <a:pPr eaLnBrk="1" hangingPunct="1">
              <a:lnSpc>
                <a:spcPct val="80000"/>
              </a:lnSpc>
              <a:spcBef>
                <a:spcPct val="0"/>
              </a:spcBef>
            </a:pPr>
            <a:r>
              <a:rPr lang="en-US" altLang="en-US" sz="1300" b="1" dirty="0" smtClean="0"/>
              <a:t>Health care providers must assess the risk </a:t>
            </a:r>
            <a:r>
              <a:rPr lang="en-US" altLang="en-US" sz="1300" dirty="0" smtClean="0"/>
              <a:t>of exposure to blood, body fluids and non-intact skin and identify the strategies that will decrease exposure risk and prevent the transmission of bacteria and viruses.</a:t>
            </a:r>
            <a:endParaRPr lang="en-US" altLang="en-US" dirty="0" smtClean="0"/>
          </a:p>
          <a:p>
            <a:pPr eaLnBrk="1" hangingPunct="1">
              <a:lnSpc>
                <a:spcPct val="80000"/>
              </a:lnSpc>
              <a:spcBef>
                <a:spcPct val="0"/>
              </a:spcBef>
            </a:pPr>
            <a:endParaRPr lang="en-CA" altLang="en-US" dirty="0" smtClean="0"/>
          </a:p>
          <a:p>
            <a:pPr eaLnBrk="1" hangingPunct="1">
              <a:lnSpc>
                <a:spcPct val="80000"/>
              </a:lnSpc>
              <a:spcBef>
                <a:spcPct val="0"/>
              </a:spcBef>
            </a:pPr>
            <a:r>
              <a:rPr lang="en-US" altLang="en-US" b="1" dirty="0" smtClean="0"/>
              <a:t>Assessing Risk of Transmission/spread of bacteria or viruses</a:t>
            </a:r>
          </a:p>
          <a:p>
            <a:pPr eaLnBrk="1" hangingPunct="1">
              <a:lnSpc>
                <a:spcPct val="80000"/>
              </a:lnSpc>
              <a:spcBef>
                <a:spcPct val="0"/>
              </a:spcBef>
            </a:pPr>
            <a:endParaRPr lang="en-US" altLang="en-US" dirty="0" smtClean="0"/>
          </a:p>
          <a:p>
            <a:pPr eaLnBrk="1" hangingPunct="1">
              <a:lnSpc>
                <a:spcPct val="80000"/>
              </a:lnSpc>
              <a:spcBef>
                <a:spcPct val="0"/>
              </a:spcBef>
            </a:pPr>
            <a:r>
              <a:rPr lang="en-US" altLang="en-US" dirty="0" smtClean="0"/>
              <a:t>1) The risk of transmission of microorganisms between individuals involves factors related to:</a:t>
            </a:r>
          </a:p>
          <a:p>
            <a:pPr eaLnBrk="1" hangingPunct="1">
              <a:lnSpc>
                <a:spcPct val="80000"/>
              </a:lnSpc>
              <a:spcBef>
                <a:spcPct val="0"/>
              </a:spcBef>
            </a:pPr>
            <a:endParaRPr lang="en-US" altLang="en-US" dirty="0" smtClean="0"/>
          </a:p>
          <a:p>
            <a:pPr eaLnBrk="1" hangingPunct="1">
              <a:lnSpc>
                <a:spcPct val="80000"/>
              </a:lnSpc>
              <a:spcBef>
                <a:spcPct val="0"/>
              </a:spcBef>
              <a:buFontTx/>
              <a:buChar char="•"/>
            </a:pPr>
            <a:r>
              <a:rPr lang="en-US" altLang="en-US" dirty="0" smtClean="0"/>
              <a:t>the patient infection status (including colonization);</a:t>
            </a:r>
          </a:p>
          <a:p>
            <a:pPr eaLnBrk="1" hangingPunct="1">
              <a:lnSpc>
                <a:spcPct val="80000"/>
              </a:lnSpc>
              <a:spcBef>
                <a:spcPct val="0"/>
              </a:spcBef>
              <a:buFontTx/>
              <a:buChar char="•"/>
            </a:pPr>
            <a:r>
              <a:rPr lang="en-US" altLang="en-US" dirty="0" smtClean="0"/>
              <a:t>the characteristics of the patient;</a:t>
            </a:r>
          </a:p>
          <a:p>
            <a:pPr eaLnBrk="1" hangingPunct="1">
              <a:lnSpc>
                <a:spcPct val="80000"/>
              </a:lnSpc>
              <a:spcBef>
                <a:spcPct val="0"/>
              </a:spcBef>
              <a:buFontTx/>
              <a:buChar char="•"/>
            </a:pPr>
            <a:r>
              <a:rPr lang="en-US" altLang="en-US" dirty="0" smtClean="0"/>
              <a:t>the type of care activities to be performed;</a:t>
            </a:r>
          </a:p>
          <a:p>
            <a:pPr eaLnBrk="1" hangingPunct="1">
              <a:lnSpc>
                <a:spcPct val="80000"/>
              </a:lnSpc>
              <a:spcBef>
                <a:spcPct val="0"/>
              </a:spcBef>
              <a:buFontTx/>
              <a:buChar char="•"/>
            </a:pPr>
            <a:r>
              <a:rPr lang="en-US" altLang="en-US" dirty="0" smtClean="0"/>
              <a:t>the resources available for control</a:t>
            </a:r>
          </a:p>
          <a:p>
            <a:pPr eaLnBrk="1" hangingPunct="1">
              <a:lnSpc>
                <a:spcPct val="80000"/>
              </a:lnSpc>
              <a:spcBef>
                <a:spcPct val="0"/>
              </a:spcBef>
              <a:buFontTx/>
              <a:buChar char="•"/>
            </a:pPr>
            <a:r>
              <a:rPr lang="en-US" altLang="en-US" dirty="0" smtClean="0"/>
              <a:t>the health care provider immune status.</a:t>
            </a:r>
          </a:p>
          <a:p>
            <a:pPr eaLnBrk="1" hangingPunct="1">
              <a:lnSpc>
                <a:spcPct val="80000"/>
              </a:lnSpc>
              <a:spcBef>
                <a:spcPct val="0"/>
              </a:spcBef>
            </a:pPr>
            <a:endParaRPr lang="en-CA" altLang="en-US" dirty="0" smtClean="0"/>
          </a:p>
          <a:p>
            <a:pPr eaLnBrk="1" hangingPunct="1">
              <a:lnSpc>
                <a:spcPct val="80000"/>
              </a:lnSpc>
              <a:spcBef>
                <a:spcPct val="0"/>
              </a:spcBef>
            </a:pPr>
            <a:r>
              <a:rPr lang="en-US" altLang="en-US" dirty="0" smtClean="0"/>
              <a:t>2) contamination of skin or clothing by microorganisms in the patient environment</a:t>
            </a:r>
          </a:p>
          <a:p>
            <a:pPr eaLnBrk="1" hangingPunct="1">
              <a:lnSpc>
                <a:spcPct val="80000"/>
              </a:lnSpc>
              <a:spcBef>
                <a:spcPct val="0"/>
              </a:spcBef>
            </a:pPr>
            <a:endParaRPr lang="en-US" altLang="en-US" dirty="0" smtClean="0"/>
          </a:p>
          <a:p>
            <a:pPr eaLnBrk="1" hangingPunct="1">
              <a:lnSpc>
                <a:spcPct val="80000"/>
              </a:lnSpc>
              <a:spcBef>
                <a:spcPct val="0"/>
              </a:spcBef>
              <a:buFontTx/>
              <a:buChar char="•"/>
            </a:pPr>
            <a:r>
              <a:rPr lang="en-US" altLang="en-US" dirty="0" smtClean="0"/>
              <a:t>exposure to blood, body fluids, secretions, excretions, tissues</a:t>
            </a:r>
          </a:p>
          <a:p>
            <a:pPr eaLnBrk="1" hangingPunct="1">
              <a:lnSpc>
                <a:spcPct val="80000"/>
              </a:lnSpc>
              <a:spcBef>
                <a:spcPct val="0"/>
              </a:spcBef>
              <a:buFontTx/>
              <a:buChar char="•"/>
            </a:pPr>
            <a:r>
              <a:rPr lang="en-US" altLang="en-US" dirty="0" smtClean="0"/>
              <a:t>exposure to non-intact skin</a:t>
            </a:r>
          </a:p>
          <a:p>
            <a:pPr eaLnBrk="1" hangingPunct="1">
              <a:lnSpc>
                <a:spcPct val="80000"/>
              </a:lnSpc>
              <a:spcBef>
                <a:spcPct val="0"/>
              </a:spcBef>
              <a:buFontTx/>
              <a:buChar char="•"/>
            </a:pPr>
            <a:r>
              <a:rPr lang="en-US" altLang="en-US" dirty="0" smtClean="0"/>
              <a:t>exposure to mucous membranes</a:t>
            </a:r>
          </a:p>
          <a:p>
            <a:pPr eaLnBrk="1" hangingPunct="1">
              <a:lnSpc>
                <a:spcPct val="80000"/>
              </a:lnSpc>
              <a:spcBef>
                <a:spcPct val="0"/>
              </a:spcBef>
              <a:buFontTx/>
              <a:buChar char="•"/>
            </a:pPr>
            <a:r>
              <a:rPr lang="en-US" altLang="en-US" dirty="0" smtClean="0"/>
              <a:t>exposure to contaminated equipment or surfaces</a:t>
            </a:r>
          </a:p>
        </p:txBody>
      </p:sp>
      <p:sp>
        <p:nvSpPr>
          <p:cNvPr id="77828" name="Slide Number Placeholder 3"/>
          <p:cNvSpPr>
            <a:spLocks noGrp="1"/>
          </p:cNvSpPr>
          <p:nvPr>
            <p:ph type="sldNum" sz="quarter" idx="5"/>
          </p:nvPr>
        </p:nvSpPr>
        <p:spPr bwMode="auto">
          <a:noFill/>
          <a:ln>
            <a:miter lim="800000"/>
            <a:headEnd/>
            <a:tailEnd/>
          </a:ln>
        </p:spPr>
        <p:txBody>
          <a:bodyPr/>
          <a:lstStyle/>
          <a:p>
            <a:fld id="{129FF10C-E0A9-4AF5-86EE-55411AC7830D}" type="slidenum">
              <a:rPr lang="en-CA" altLang="en-US"/>
              <a:pPr/>
              <a:t>11</a:t>
            </a:fld>
            <a:endParaRPr lang="en-C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CA" altLang="en-US" dirty="0" smtClean="0"/>
              <a:t>The above slide notes the measures that can be used to </a:t>
            </a:r>
            <a:r>
              <a:rPr lang="en-US" altLang="en-US" dirty="0" smtClean="0"/>
              <a:t>decrease exposure risk and prevent the transmission of bacteria and viruses.</a:t>
            </a:r>
          </a:p>
        </p:txBody>
      </p:sp>
      <p:sp>
        <p:nvSpPr>
          <p:cNvPr id="78852" name="Slide Number Placeholder 3"/>
          <p:cNvSpPr>
            <a:spLocks noGrp="1"/>
          </p:cNvSpPr>
          <p:nvPr>
            <p:ph type="sldNum" sz="quarter" idx="5"/>
          </p:nvPr>
        </p:nvSpPr>
        <p:spPr bwMode="auto">
          <a:noFill/>
          <a:ln>
            <a:miter lim="800000"/>
            <a:headEnd/>
            <a:tailEnd/>
          </a:ln>
        </p:spPr>
        <p:txBody>
          <a:bodyPr/>
          <a:lstStyle/>
          <a:p>
            <a:fld id="{8A0F1A6C-DA27-42EE-91D3-1DDEFCCD96B6}" type="slidenum">
              <a:rPr lang="en-CA" altLang="en-US"/>
              <a:pPr/>
              <a:t>12</a:t>
            </a:fld>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CA" altLang="en-US" smtClean="0"/>
              <a:t>This is a video that correctly illustrates how PPE should be put on and taken off.  The only exception to this video would be if you have a patient on Airborne Precautions, in which case the N95 respirator would be removed outside the patient room.</a:t>
            </a:r>
            <a:endParaRPr lang="en-US" altLang="en-US" smtClean="0"/>
          </a:p>
        </p:txBody>
      </p:sp>
      <p:sp>
        <p:nvSpPr>
          <p:cNvPr id="79876" name="Slide Number Placeholder 3"/>
          <p:cNvSpPr>
            <a:spLocks noGrp="1"/>
          </p:cNvSpPr>
          <p:nvPr>
            <p:ph type="sldNum" sz="quarter" idx="5"/>
          </p:nvPr>
        </p:nvSpPr>
        <p:spPr bwMode="auto">
          <a:noFill/>
          <a:ln>
            <a:miter lim="800000"/>
            <a:headEnd/>
            <a:tailEnd/>
          </a:ln>
        </p:spPr>
        <p:txBody>
          <a:bodyPr/>
          <a:lstStyle/>
          <a:p>
            <a:fld id="{D24574AC-711C-4D66-98BB-1EDE68CE61FD}" type="slidenum">
              <a:rPr lang="en-CA" altLang="en-US"/>
              <a:pPr/>
              <a:t>13</a:t>
            </a:fld>
            <a:endParaRPr lang="en-C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CA" altLang="en-US" dirty="0" smtClean="0"/>
              <a:t>Health care providers must assess patient placement on a regular basis, as the status of a patient may change.</a:t>
            </a:r>
          </a:p>
          <a:p>
            <a:pPr eaLnBrk="1" hangingPunct="1">
              <a:spcBef>
                <a:spcPct val="0"/>
              </a:spcBef>
            </a:pPr>
            <a:endParaRPr lang="en-CA" altLang="en-US" dirty="0" smtClean="0"/>
          </a:p>
          <a:p>
            <a:pPr eaLnBrk="1" hangingPunct="1">
              <a:spcBef>
                <a:spcPct val="0"/>
              </a:spcBef>
            </a:pPr>
            <a:r>
              <a:rPr lang="en-CA" altLang="en-US" dirty="0" smtClean="0"/>
              <a:t>If a infectious process is suspected in a patient, place patient in appropriate room and/or additional precautions immediately, do not wait for laboratory confirmation of disease.</a:t>
            </a:r>
          </a:p>
          <a:p>
            <a:pPr eaLnBrk="1" hangingPunct="1">
              <a:spcBef>
                <a:spcPct val="0"/>
              </a:spcBef>
            </a:pPr>
            <a:endParaRPr lang="en-US" altLang="en-US" dirty="0" smtClean="0"/>
          </a:p>
          <a:p>
            <a:pPr eaLnBrk="1" hangingPunct="1">
              <a:spcBef>
                <a:spcPct val="0"/>
              </a:spcBef>
            </a:pPr>
            <a:r>
              <a:rPr lang="en-US" altLang="en-US" dirty="0" smtClean="0"/>
              <a:t>Notify Infection Prevention and Control when required placement is not available </a:t>
            </a:r>
          </a:p>
        </p:txBody>
      </p:sp>
      <p:sp>
        <p:nvSpPr>
          <p:cNvPr id="80900" name="Slide Number Placeholder 3"/>
          <p:cNvSpPr>
            <a:spLocks noGrp="1"/>
          </p:cNvSpPr>
          <p:nvPr>
            <p:ph type="sldNum" sz="quarter" idx="5"/>
          </p:nvPr>
        </p:nvSpPr>
        <p:spPr bwMode="auto">
          <a:noFill/>
          <a:ln>
            <a:miter lim="800000"/>
            <a:headEnd/>
            <a:tailEnd/>
          </a:ln>
        </p:spPr>
        <p:txBody>
          <a:bodyPr/>
          <a:lstStyle/>
          <a:p>
            <a:fld id="{C23338DB-CB30-4376-8161-5B8D8B704963}" type="slidenum">
              <a:rPr lang="en-CA" altLang="en-US"/>
              <a:pPr/>
              <a:t>14</a:t>
            </a:fld>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CA" altLang="en-US" smtClean="0"/>
              <a:t>This table of </a:t>
            </a:r>
            <a:r>
              <a:rPr lang="en-US" altLang="en-US" smtClean="0"/>
              <a:t>Clinical Conditions Requiring Additional Infection Control Measures can be found as an appendix in the Infection Prevention and Control policy #3.1 Routine Practices.  </a:t>
            </a:r>
          </a:p>
          <a:p>
            <a:pPr eaLnBrk="1" hangingPunct="1">
              <a:spcBef>
                <a:spcPct val="0"/>
              </a:spcBef>
            </a:pPr>
            <a:endParaRPr lang="en-CA" altLang="en-US" smtClean="0"/>
          </a:p>
          <a:p>
            <a:pPr eaLnBrk="1" hangingPunct="1">
              <a:spcBef>
                <a:spcPct val="0"/>
              </a:spcBef>
            </a:pPr>
            <a:r>
              <a:rPr lang="en-CA" altLang="en-US" smtClean="0"/>
              <a:t>This table serves as a guide for health care providers to ensure appropriate patient placement should an infectious disease be suspected.</a:t>
            </a:r>
            <a:endParaRPr lang="en-US" alt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AB5FAE9A-2C27-42FF-BE8E-EE3351794288}" type="slidenum">
              <a:rPr lang="en-CA" altLang="en-US"/>
              <a:pPr/>
              <a:t>15</a:t>
            </a:fld>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242B69-1D06-459E-AF37-371DA2EBB3A8}"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CA" altLang="en-US" dirty="0" smtClean="0"/>
              <a:t>Patients with </a:t>
            </a:r>
            <a:r>
              <a:rPr lang="en-CA" altLang="en-US" i="1" dirty="0" err="1" smtClean="0"/>
              <a:t>C.difficile</a:t>
            </a:r>
            <a:r>
              <a:rPr lang="en-CA" altLang="en-US" dirty="0" smtClean="0"/>
              <a:t> may be asymptomatically colonized, have </a:t>
            </a:r>
            <a:r>
              <a:rPr lang="en-CA" altLang="en-US" i="1" dirty="0" err="1" smtClean="0"/>
              <a:t>C.difficile</a:t>
            </a:r>
            <a:r>
              <a:rPr lang="en-CA" altLang="en-US" dirty="0" smtClean="0"/>
              <a:t> associated </a:t>
            </a:r>
            <a:r>
              <a:rPr lang="en-CA" altLang="en-US" dirty="0" err="1" smtClean="0"/>
              <a:t>diarrhea</a:t>
            </a:r>
            <a:r>
              <a:rPr lang="en-CA" altLang="en-US" dirty="0" smtClean="0"/>
              <a:t> (CDAD) or develop a serious complication such as </a:t>
            </a:r>
            <a:r>
              <a:rPr lang="en-CA" altLang="en-US" dirty="0" err="1" smtClean="0"/>
              <a:t>pseudomembraneous</a:t>
            </a:r>
            <a:r>
              <a:rPr lang="en-CA" altLang="en-US" dirty="0" smtClean="0"/>
              <a:t> colitis, toxic </a:t>
            </a:r>
            <a:r>
              <a:rPr lang="en-CA" altLang="en-US" dirty="0" err="1" smtClean="0"/>
              <a:t>megacolon</a:t>
            </a:r>
            <a:r>
              <a:rPr lang="en-CA" altLang="en-US" dirty="0" smtClean="0"/>
              <a:t>, and perforation of the colon.  </a:t>
            </a:r>
            <a:r>
              <a:rPr lang="en-CA" altLang="en-US" dirty="0" err="1" smtClean="0"/>
              <a:t>C.difficile</a:t>
            </a:r>
            <a:r>
              <a:rPr lang="en-CA" altLang="en-US" dirty="0" smtClean="0"/>
              <a:t> spores can persist in the environment for months.</a:t>
            </a:r>
          </a:p>
          <a:p>
            <a:pPr eaLnBrk="1" hangingPunct="1">
              <a:spcBef>
                <a:spcPct val="0"/>
              </a:spcBef>
            </a:pPr>
            <a:endParaRPr lang="en-CA" altLang="en-US" dirty="0" smtClean="0"/>
          </a:p>
          <a:p>
            <a:pPr eaLnBrk="1" hangingPunct="1">
              <a:spcBef>
                <a:spcPct val="0"/>
              </a:spcBef>
            </a:pPr>
            <a:r>
              <a:rPr lang="en-CA" altLang="en-US" dirty="0" smtClean="0"/>
              <a:t>As well as health care provider hands, patient care items and the environment can be contaminated with </a:t>
            </a:r>
            <a:r>
              <a:rPr lang="en-CA" altLang="en-US" i="1" dirty="0" err="1" smtClean="0"/>
              <a:t>C.difficile</a:t>
            </a:r>
            <a:r>
              <a:rPr lang="en-CA" altLang="en-US" dirty="0" smtClean="0"/>
              <a:t>.</a:t>
            </a:r>
          </a:p>
        </p:txBody>
      </p:sp>
      <p:sp>
        <p:nvSpPr>
          <p:cNvPr id="82948" name="Slide Number Placeholder 3"/>
          <p:cNvSpPr>
            <a:spLocks noGrp="1"/>
          </p:cNvSpPr>
          <p:nvPr>
            <p:ph type="sldNum" sz="quarter" idx="5"/>
          </p:nvPr>
        </p:nvSpPr>
        <p:spPr bwMode="auto">
          <a:noFill/>
          <a:ln>
            <a:miter lim="800000"/>
            <a:headEnd/>
            <a:tailEnd/>
          </a:ln>
        </p:spPr>
        <p:txBody>
          <a:bodyPr/>
          <a:lstStyle/>
          <a:p>
            <a:fld id="{167DF85E-90DA-4022-B73F-38EC73AAA1D0}" type="slidenum">
              <a:rPr lang="en-CA" altLang="en-US"/>
              <a:pPr/>
              <a:t>17</a:t>
            </a:fld>
            <a:endParaRPr lang="en-CA"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CA" altLang="en-US" dirty="0" smtClean="0"/>
              <a:t>If you have a patient who presents with 2 or more episodes of undiagnosed </a:t>
            </a:r>
            <a:r>
              <a:rPr lang="en-CA" altLang="en-US" dirty="0" err="1" smtClean="0"/>
              <a:t>Diarrhea</a:t>
            </a:r>
            <a:r>
              <a:rPr lang="en-CA" altLang="en-US" dirty="0" smtClean="0"/>
              <a:t>, place on contact precautions, and send a stool sample to the lab for testing. If possible dedicate equipment to be used only on symptomatic patient.</a:t>
            </a:r>
          </a:p>
          <a:p>
            <a:pPr eaLnBrk="1" hangingPunct="1">
              <a:spcBef>
                <a:spcPct val="0"/>
              </a:spcBef>
            </a:pPr>
            <a:endParaRPr lang="en-CA" altLang="en-US" dirty="0" smtClean="0"/>
          </a:p>
          <a:p>
            <a:pPr eaLnBrk="1" hangingPunct="1">
              <a:spcBef>
                <a:spcPct val="0"/>
              </a:spcBef>
            </a:pPr>
            <a:r>
              <a:rPr lang="en-CA" altLang="en-US" dirty="0" smtClean="0"/>
              <a:t>Once your patients </a:t>
            </a:r>
            <a:r>
              <a:rPr lang="en-CA" altLang="en-US" dirty="0" err="1" smtClean="0"/>
              <a:t>Diarrhea</a:t>
            </a:r>
            <a:r>
              <a:rPr lang="en-CA" altLang="en-US" dirty="0" smtClean="0"/>
              <a:t> has resolved and it’s been more then 48 hours since the last diarrheal episode, you may remove your patient from contact precautions.  The patients room will need a terminal clean by housekeeping once removed from Contact precautions, even if your patient remains in the private room. </a:t>
            </a:r>
            <a:endParaRPr lang="en-US" altLang="en-US" dirty="0" smtClean="0"/>
          </a:p>
        </p:txBody>
      </p:sp>
      <p:sp>
        <p:nvSpPr>
          <p:cNvPr id="83972" name="Slide Number Placeholder 3"/>
          <p:cNvSpPr>
            <a:spLocks noGrp="1"/>
          </p:cNvSpPr>
          <p:nvPr>
            <p:ph type="sldNum" sz="quarter" idx="5"/>
          </p:nvPr>
        </p:nvSpPr>
        <p:spPr bwMode="auto">
          <a:noFill/>
          <a:ln>
            <a:miter lim="800000"/>
            <a:headEnd/>
            <a:tailEnd/>
          </a:ln>
        </p:spPr>
        <p:txBody>
          <a:bodyPr/>
          <a:lstStyle/>
          <a:p>
            <a:fld id="{63810E95-09FF-4B5B-9CCE-5D1C8376411F}" type="slidenum">
              <a:rPr lang="en-CA" altLang="en-US"/>
              <a:pPr/>
              <a:t>18</a:t>
            </a:fld>
            <a:endParaRPr lang="en-CA"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altLang="en-US" smtClean="0"/>
          </a:p>
        </p:txBody>
      </p:sp>
      <p:sp>
        <p:nvSpPr>
          <p:cNvPr id="84996" name="Slide Number Placeholder 3"/>
          <p:cNvSpPr>
            <a:spLocks noGrp="1"/>
          </p:cNvSpPr>
          <p:nvPr>
            <p:ph type="sldNum" sz="quarter" idx="5"/>
          </p:nvPr>
        </p:nvSpPr>
        <p:spPr bwMode="auto">
          <a:noFill/>
          <a:ln>
            <a:miter lim="800000"/>
            <a:headEnd/>
            <a:tailEnd/>
          </a:ln>
        </p:spPr>
        <p:txBody>
          <a:bodyPr/>
          <a:lstStyle/>
          <a:p>
            <a:fld id="{428E6941-593D-4EC4-B847-654350433EAD}" type="slidenum">
              <a:rPr lang="en-CA" altLang="en-US"/>
              <a:pPr/>
              <a:t>19</a:t>
            </a:fld>
            <a:endParaRPr lang="en-CA"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r>
              <a:rPr lang="en-US" altLang="en-US" dirty="0" smtClean="0"/>
              <a:t>It is commonly found in the throat and on the skin. For some people, GAS may exist in the throat, rectum, vagina, or on the skin without symptoms. Most infections caused by this organism are mild in nature, such as a sore throat, and do not require any special precautions.</a:t>
            </a:r>
          </a:p>
        </p:txBody>
      </p:sp>
      <p:sp>
        <p:nvSpPr>
          <p:cNvPr id="86020" name="Slide Number Placeholder 3"/>
          <p:cNvSpPr>
            <a:spLocks noGrp="1"/>
          </p:cNvSpPr>
          <p:nvPr>
            <p:ph type="sldNum" sz="quarter" idx="5"/>
          </p:nvPr>
        </p:nvSpPr>
        <p:spPr bwMode="auto">
          <a:noFill/>
          <a:ln>
            <a:miter lim="800000"/>
            <a:headEnd/>
            <a:tailEnd/>
          </a:ln>
        </p:spPr>
        <p:txBody>
          <a:bodyPr/>
          <a:lstStyle/>
          <a:p>
            <a:fld id="{290F6E7A-F869-4B26-A8AF-9AE3D4065622}" type="slidenum">
              <a:rPr lang="en-CA" altLang="en-US"/>
              <a:pPr/>
              <a:t>20</a:t>
            </a:fld>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lnSpc>
                <a:spcPct val="80000"/>
              </a:lnSpc>
              <a:spcBef>
                <a:spcPts val="0"/>
              </a:spcBef>
              <a:spcAft>
                <a:spcPts val="0"/>
              </a:spcAft>
              <a:defRPr/>
            </a:pPr>
            <a:r>
              <a:rPr lang="en-CA" altLang="en-US" b="1" dirty="0"/>
              <a:t>Causative Agent:</a:t>
            </a:r>
          </a:p>
          <a:p>
            <a:pPr eaLnBrk="1" fontAlgn="auto" hangingPunct="1">
              <a:lnSpc>
                <a:spcPct val="80000"/>
              </a:lnSpc>
              <a:spcBef>
                <a:spcPts val="0"/>
              </a:spcBef>
              <a:spcAft>
                <a:spcPts val="0"/>
              </a:spcAft>
              <a:buFontTx/>
              <a:buChar char="•"/>
              <a:defRPr/>
            </a:pPr>
            <a:r>
              <a:rPr lang="en-CA" altLang="en-US" dirty="0"/>
              <a:t>First link of the chain</a:t>
            </a:r>
          </a:p>
          <a:p>
            <a:pPr eaLnBrk="1" fontAlgn="auto" hangingPunct="1">
              <a:lnSpc>
                <a:spcPct val="80000"/>
              </a:lnSpc>
              <a:spcBef>
                <a:spcPts val="0"/>
              </a:spcBef>
              <a:spcAft>
                <a:spcPts val="0"/>
              </a:spcAft>
              <a:buFontTx/>
              <a:buChar char="•"/>
              <a:defRPr/>
            </a:pPr>
            <a:r>
              <a:rPr lang="en-CA" altLang="en-US" dirty="0"/>
              <a:t>To cause disease, the agent has to be invasive enough to enter tissues, multiply and cause damage</a:t>
            </a:r>
          </a:p>
          <a:p>
            <a:pPr eaLnBrk="1" fontAlgn="auto" hangingPunct="1">
              <a:lnSpc>
                <a:spcPct val="80000"/>
              </a:lnSpc>
              <a:spcBef>
                <a:spcPts val="0"/>
              </a:spcBef>
              <a:spcAft>
                <a:spcPts val="0"/>
              </a:spcAft>
              <a:buFontTx/>
              <a:buChar char="•"/>
              <a:defRPr/>
            </a:pPr>
            <a:r>
              <a:rPr lang="en-CA" altLang="en-US" dirty="0"/>
              <a:t>Specific to the host; example zoonotic disease usually doesn't affect humans; so in other words , an organisms that makes a horse or a pig sick will not have much success in causing a human to be sick.</a:t>
            </a:r>
          </a:p>
          <a:p>
            <a:pPr eaLnBrk="1" fontAlgn="auto" hangingPunct="1">
              <a:lnSpc>
                <a:spcPct val="80000"/>
              </a:lnSpc>
              <a:spcBef>
                <a:spcPts val="0"/>
              </a:spcBef>
              <a:spcAft>
                <a:spcPts val="0"/>
              </a:spcAft>
              <a:buFontTx/>
              <a:buChar char="•"/>
              <a:defRPr/>
            </a:pPr>
            <a:r>
              <a:rPr lang="en-CA" altLang="en-US" dirty="0"/>
              <a:t>Some organism have the ability to change </a:t>
            </a:r>
          </a:p>
          <a:p>
            <a:pPr eaLnBrk="1" fontAlgn="auto" hangingPunct="1">
              <a:lnSpc>
                <a:spcPct val="80000"/>
              </a:lnSpc>
              <a:spcBef>
                <a:spcPts val="0"/>
              </a:spcBef>
              <a:spcAft>
                <a:spcPts val="0"/>
              </a:spcAft>
              <a:buFontTx/>
              <a:buChar char="•"/>
              <a:defRPr/>
            </a:pPr>
            <a:r>
              <a:rPr lang="en-CA" altLang="en-US" dirty="0"/>
              <a:t>Human Influenza has the ability to circumvent our immune systems by changing it’s presentation (protein outer layer) and that’s why TOH strongly encourages all staff to receive their annual vaccination. </a:t>
            </a:r>
          </a:p>
          <a:p>
            <a:pPr eaLnBrk="1" fontAlgn="auto" hangingPunct="1">
              <a:lnSpc>
                <a:spcPct val="80000"/>
              </a:lnSpc>
              <a:spcBef>
                <a:spcPts val="0"/>
              </a:spcBef>
              <a:spcAft>
                <a:spcPts val="0"/>
              </a:spcAft>
              <a:buFontTx/>
              <a:buChar char="•"/>
              <a:defRPr/>
            </a:pPr>
            <a:endParaRPr lang="en-CA" altLang="en-US" dirty="0"/>
          </a:p>
          <a:p>
            <a:pPr eaLnBrk="1" fontAlgn="auto" hangingPunct="1">
              <a:lnSpc>
                <a:spcPct val="80000"/>
              </a:lnSpc>
              <a:spcBef>
                <a:spcPts val="0"/>
              </a:spcBef>
              <a:spcAft>
                <a:spcPts val="0"/>
              </a:spcAft>
              <a:defRPr/>
            </a:pPr>
            <a:r>
              <a:rPr lang="en-CA" altLang="en-US" b="1" dirty="0"/>
              <a:t>Reservoir:</a:t>
            </a:r>
          </a:p>
          <a:p>
            <a:pPr eaLnBrk="1" fontAlgn="auto" hangingPunct="1">
              <a:lnSpc>
                <a:spcPct val="80000"/>
              </a:lnSpc>
              <a:spcBef>
                <a:spcPts val="0"/>
              </a:spcBef>
              <a:spcAft>
                <a:spcPts val="0"/>
              </a:spcAft>
              <a:buFontTx/>
              <a:buChar char="•"/>
              <a:defRPr/>
            </a:pPr>
            <a:r>
              <a:rPr lang="en-CA" altLang="en-US" dirty="0"/>
              <a:t>Common Reservoirs associated with hospital acquired infections include patients, Health care providers and the environment (shared equipment)</a:t>
            </a:r>
          </a:p>
          <a:p>
            <a:pPr eaLnBrk="1" fontAlgn="auto" hangingPunct="1">
              <a:lnSpc>
                <a:spcPct val="80000"/>
              </a:lnSpc>
              <a:spcBef>
                <a:spcPts val="0"/>
              </a:spcBef>
              <a:spcAft>
                <a:spcPts val="0"/>
              </a:spcAft>
              <a:buFontTx/>
              <a:buChar char="•"/>
              <a:defRPr/>
            </a:pPr>
            <a:r>
              <a:rPr lang="en-CA" altLang="en-US" dirty="0"/>
              <a:t>Humans are either </a:t>
            </a:r>
            <a:r>
              <a:rPr lang="en-CA" altLang="en-US" b="1" dirty="0"/>
              <a:t>Carriers </a:t>
            </a:r>
            <a:r>
              <a:rPr lang="en-CA" altLang="en-US" dirty="0"/>
              <a:t>(doesn’t make you sick but you can spread to others)</a:t>
            </a:r>
          </a:p>
          <a:p>
            <a:pPr eaLnBrk="1" fontAlgn="auto" hangingPunct="1">
              <a:lnSpc>
                <a:spcPct val="80000"/>
              </a:lnSpc>
              <a:spcBef>
                <a:spcPts val="0"/>
              </a:spcBef>
              <a:spcAft>
                <a:spcPts val="0"/>
              </a:spcAft>
              <a:buFontTx/>
              <a:buChar char="•"/>
              <a:defRPr/>
            </a:pPr>
            <a:r>
              <a:rPr lang="en-CA" altLang="en-US" dirty="0"/>
              <a:t>For example some people are carriers of  MRSA/VRE but it never makes them sick</a:t>
            </a:r>
          </a:p>
          <a:p>
            <a:pPr eaLnBrk="1" fontAlgn="auto" hangingPunct="1">
              <a:lnSpc>
                <a:spcPct val="80000"/>
              </a:lnSpc>
              <a:spcBef>
                <a:spcPts val="0"/>
              </a:spcBef>
              <a:spcAft>
                <a:spcPts val="0"/>
              </a:spcAft>
              <a:defRPr/>
            </a:pPr>
            <a:endParaRPr lang="en-CA" altLang="en-US" dirty="0"/>
          </a:p>
          <a:p>
            <a:pPr eaLnBrk="1" fontAlgn="auto" hangingPunct="1">
              <a:lnSpc>
                <a:spcPct val="80000"/>
              </a:lnSpc>
              <a:spcBef>
                <a:spcPts val="0"/>
              </a:spcBef>
              <a:spcAft>
                <a:spcPts val="0"/>
              </a:spcAft>
              <a:defRPr/>
            </a:pPr>
            <a:r>
              <a:rPr lang="en-CA" altLang="en-US" b="1" dirty="0"/>
              <a:t>Portal Exit/Entry:</a:t>
            </a:r>
          </a:p>
          <a:p>
            <a:pPr eaLnBrk="1" fontAlgn="auto" hangingPunct="1">
              <a:lnSpc>
                <a:spcPct val="80000"/>
              </a:lnSpc>
              <a:spcBef>
                <a:spcPts val="0"/>
              </a:spcBef>
              <a:spcAft>
                <a:spcPts val="0"/>
              </a:spcAft>
              <a:buFontTx/>
              <a:buChar char="•"/>
              <a:defRPr/>
            </a:pPr>
            <a:r>
              <a:rPr lang="en-CA" altLang="en-US" dirty="0"/>
              <a:t>These encompass the various ways that organisms can enter and exit to body</a:t>
            </a:r>
          </a:p>
          <a:p>
            <a:pPr eaLnBrk="1" fontAlgn="auto" hangingPunct="1">
              <a:lnSpc>
                <a:spcPct val="80000"/>
              </a:lnSpc>
              <a:spcBef>
                <a:spcPts val="0"/>
              </a:spcBef>
              <a:spcAft>
                <a:spcPts val="0"/>
              </a:spcAft>
              <a:defRPr/>
            </a:pPr>
            <a:endParaRPr lang="en-CA" altLang="en-US" dirty="0"/>
          </a:p>
          <a:p>
            <a:pPr eaLnBrk="1" fontAlgn="auto" hangingPunct="1">
              <a:lnSpc>
                <a:spcPct val="80000"/>
              </a:lnSpc>
              <a:spcBef>
                <a:spcPts val="0"/>
              </a:spcBef>
              <a:spcAft>
                <a:spcPts val="0"/>
              </a:spcAft>
              <a:defRPr/>
            </a:pPr>
            <a:r>
              <a:rPr lang="en-CA" altLang="en-US" b="1" dirty="0"/>
              <a:t>Mode of Transmission:</a:t>
            </a:r>
          </a:p>
          <a:p>
            <a:pPr eaLnBrk="1" fontAlgn="auto" hangingPunct="1">
              <a:lnSpc>
                <a:spcPct val="80000"/>
              </a:lnSpc>
              <a:spcBef>
                <a:spcPts val="0"/>
              </a:spcBef>
              <a:spcAft>
                <a:spcPts val="0"/>
              </a:spcAft>
              <a:buFontTx/>
              <a:buChar char="•"/>
              <a:defRPr/>
            </a:pPr>
            <a:r>
              <a:rPr lang="en-CA" altLang="en-US" dirty="0"/>
              <a:t>This is how the causative agent reaches the susceptible host</a:t>
            </a:r>
          </a:p>
          <a:p>
            <a:pPr eaLnBrk="1" fontAlgn="auto" hangingPunct="1">
              <a:lnSpc>
                <a:spcPct val="80000"/>
              </a:lnSpc>
              <a:spcBef>
                <a:spcPts val="0"/>
              </a:spcBef>
              <a:spcAft>
                <a:spcPts val="0"/>
              </a:spcAft>
              <a:defRPr/>
            </a:pPr>
            <a:endParaRPr lang="en-CA" altLang="en-US" dirty="0"/>
          </a:p>
          <a:p>
            <a:pPr eaLnBrk="1" fontAlgn="auto" hangingPunct="1">
              <a:lnSpc>
                <a:spcPct val="80000"/>
              </a:lnSpc>
              <a:spcBef>
                <a:spcPts val="0"/>
              </a:spcBef>
              <a:spcAft>
                <a:spcPts val="0"/>
              </a:spcAft>
              <a:defRPr/>
            </a:pPr>
            <a:r>
              <a:rPr lang="en-CA" altLang="en-US" b="1" dirty="0"/>
              <a:t>Susceptible Host:</a:t>
            </a:r>
          </a:p>
          <a:p>
            <a:pPr eaLnBrk="1" fontAlgn="auto" hangingPunct="1">
              <a:lnSpc>
                <a:spcPct val="80000"/>
              </a:lnSpc>
              <a:spcBef>
                <a:spcPts val="0"/>
              </a:spcBef>
              <a:spcAft>
                <a:spcPts val="0"/>
              </a:spcAft>
              <a:buFontTx/>
              <a:buChar char="•"/>
              <a:defRPr/>
            </a:pPr>
            <a:r>
              <a:rPr lang="en-CA" altLang="en-US" dirty="0"/>
              <a:t>Factors that allow some people to get sick from an organism while some people with the same organism stay healthy</a:t>
            </a:r>
          </a:p>
          <a:p>
            <a:pPr eaLnBrk="1" fontAlgn="auto" hangingPunct="1">
              <a:lnSpc>
                <a:spcPct val="80000"/>
              </a:lnSpc>
              <a:spcBef>
                <a:spcPts val="0"/>
              </a:spcBef>
              <a:spcAft>
                <a:spcPts val="0"/>
              </a:spcAft>
              <a:defRPr/>
            </a:pPr>
            <a:endParaRPr lang="en-CA" altLang="en-US" dirty="0"/>
          </a:p>
          <a:p>
            <a:pPr eaLnBrk="1" fontAlgn="auto" hangingPunct="1">
              <a:lnSpc>
                <a:spcPct val="80000"/>
              </a:lnSpc>
              <a:spcBef>
                <a:spcPts val="0"/>
              </a:spcBef>
              <a:spcAft>
                <a:spcPts val="0"/>
              </a:spcAft>
              <a:defRPr/>
            </a:pPr>
            <a:r>
              <a:rPr lang="en-CA" altLang="en-US" b="1" dirty="0"/>
              <a:t>So infection control involves breaking the chain of infection by altering either the host, the environment or the agent. </a:t>
            </a:r>
          </a:p>
          <a:p>
            <a:pPr eaLnBrk="1" fontAlgn="auto" hangingPunct="1">
              <a:lnSpc>
                <a:spcPct val="80000"/>
              </a:lnSpc>
              <a:spcBef>
                <a:spcPts val="0"/>
              </a:spcBef>
              <a:spcAft>
                <a:spcPts val="0"/>
              </a:spcAft>
              <a:defRPr/>
            </a:pPr>
            <a:r>
              <a:rPr lang="en-CA" altLang="en-US" b="1" dirty="0"/>
              <a:t>Can anyone tell me, what link is the easiest to break by the HCW?---</a:t>
            </a:r>
            <a:endParaRPr lang="en-CA" altLang="en-US" dirty="0"/>
          </a:p>
        </p:txBody>
      </p:sp>
      <p:sp>
        <p:nvSpPr>
          <p:cNvPr id="67588" name="Slide Number Placeholder 3"/>
          <p:cNvSpPr>
            <a:spLocks noGrp="1"/>
          </p:cNvSpPr>
          <p:nvPr>
            <p:ph type="sldNum" sz="quarter" idx="5"/>
          </p:nvPr>
        </p:nvSpPr>
        <p:spPr bwMode="auto">
          <a:noFill/>
          <a:ln>
            <a:miter lim="800000"/>
            <a:headEnd/>
            <a:tailEnd/>
          </a:ln>
        </p:spPr>
        <p:txBody>
          <a:bodyPr/>
          <a:lstStyle/>
          <a:p>
            <a:fld id="{C47B2878-02BF-4B8A-B255-E503282E666E}" type="slidenum">
              <a:rPr lang="en-CA" altLang="en-US"/>
              <a:pPr/>
              <a:t>3</a:t>
            </a:fld>
            <a:endParaRPr lang="en-CA"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Place any patient who is suspected of having Invasive Group A Streptococcus disease, necrotizing fasciitis or Toxic Shock Syndrome in a private room and institute Contact Precautions</a:t>
            </a:r>
          </a:p>
          <a:p>
            <a:pPr eaLnBrk="1" hangingPunct="1">
              <a:spcBef>
                <a:spcPct val="0"/>
              </a:spcBef>
            </a:pPr>
            <a:endParaRPr lang="en-US" altLang="en-US" dirty="0" smtClean="0"/>
          </a:p>
          <a:p>
            <a:pPr eaLnBrk="1" hangingPunct="1">
              <a:spcBef>
                <a:spcPct val="0"/>
              </a:spcBef>
            </a:pPr>
            <a:r>
              <a:rPr lang="en-US" altLang="en-US" dirty="0" smtClean="0"/>
              <a:t>For any patient who has a wound with uncontained drainage and Group A Streptococcus has been confirmed or suspected: </a:t>
            </a:r>
          </a:p>
          <a:p>
            <a:pPr eaLnBrk="1" hangingPunct="1">
              <a:spcBef>
                <a:spcPct val="0"/>
              </a:spcBef>
              <a:buFontTx/>
              <a:buChar char="•"/>
            </a:pPr>
            <a:r>
              <a:rPr lang="en-US" altLang="en-US" dirty="0" smtClean="0"/>
              <a:t>Initiate Contact Precautions immediately </a:t>
            </a:r>
          </a:p>
          <a:p>
            <a:pPr eaLnBrk="1" hangingPunct="1">
              <a:spcBef>
                <a:spcPct val="0"/>
              </a:spcBef>
              <a:buFontTx/>
              <a:buChar char="•"/>
            </a:pPr>
            <a:r>
              <a:rPr lang="en-US" altLang="en-US" dirty="0" smtClean="0"/>
              <a:t>If possible, limit movement of the patient in hospital while contact precautions are in place. </a:t>
            </a:r>
          </a:p>
          <a:p>
            <a:pPr eaLnBrk="1" hangingPunct="1">
              <a:spcBef>
                <a:spcPct val="0"/>
              </a:spcBef>
              <a:buFontTx/>
              <a:buChar char="•"/>
            </a:pPr>
            <a:r>
              <a:rPr lang="en-US" altLang="en-US" dirty="0" smtClean="0"/>
              <a:t>Notify Infection Control of any GAS infections</a:t>
            </a:r>
            <a:br>
              <a:rPr lang="en-US" altLang="en-US" dirty="0" smtClean="0"/>
            </a:br>
            <a:endParaRPr lang="en-US" altLang="en-US" dirty="0" smtClean="0"/>
          </a:p>
          <a:p>
            <a:pPr eaLnBrk="1" hangingPunct="1">
              <a:spcBef>
                <a:spcPct val="0"/>
              </a:spcBef>
            </a:pPr>
            <a:r>
              <a:rPr lang="en-US" altLang="en-US" dirty="0" smtClean="0"/>
              <a:t>Routine practice is sufficient for patients with minor wounds and controlled drainage </a:t>
            </a:r>
          </a:p>
        </p:txBody>
      </p:sp>
      <p:sp>
        <p:nvSpPr>
          <p:cNvPr id="87044" name="Slide Number Placeholder 3"/>
          <p:cNvSpPr>
            <a:spLocks noGrp="1"/>
          </p:cNvSpPr>
          <p:nvPr>
            <p:ph type="sldNum" sz="quarter" idx="5"/>
          </p:nvPr>
        </p:nvSpPr>
        <p:spPr bwMode="auto">
          <a:noFill/>
          <a:ln>
            <a:miter lim="800000"/>
            <a:headEnd/>
            <a:tailEnd/>
          </a:ln>
        </p:spPr>
        <p:txBody>
          <a:bodyPr/>
          <a:lstStyle/>
          <a:p>
            <a:fld id="{8C98F993-5745-49B5-A2BA-592CE6A7CC17}" type="slidenum">
              <a:rPr lang="en-CA" altLang="en-US"/>
              <a:pPr/>
              <a:t>21</a:t>
            </a:fld>
            <a:endParaRPr lang="en-CA"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altLang="en-US" dirty="0" smtClean="0"/>
          </a:p>
        </p:txBody>
      </p:sp>
      <p:sp>
        <p:nvSpPr>
          <p:cNvPr id="88068" name="Slide Number Placeholder 3"/>
          <p:cNvSpPr>
            <a:spLocks noGrp="1"/>
          </p:cNvSpPr>
          <p:nvPr>
            <p:ph type="sldNum" sz="quarter" idx="5"/>
          </p:nvPr>
        </p:nvSpPr>
        <p:spPr bwMode="auto">
          <a:noFill/>
          <a:ln>
            <a:miter lim="800000"/>
            <a:headEnd/>
            <a:tailEnd/>
          </a:ln>
        </p:spPr>
        <p:txBody>
          <a:bodyPr/>
          <a:lstStyle/>
          <a:p>
            <a:fld id="{9AA832D9-DC95-4D6F-B90C-6F809AF6AEF9}" type="slidenum">
              <a:rPr lang="en-CA" altLang="en-US"/>
              <a:pPr/>
              <a:t>22</a:t>
            </a:fld>
            <a:endParaRPr lang="en-CA"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altLang="en-US" smtClean="0"/>
          </a:p>
        </p:txBody>
      </p:sp>
      <p:sp>
        <p:nvSpPr>
          <p:cNvPr id="89092" name="Slide Number Placeholder 3"/>
          <p:cNvSpPr>
            <a:spLocks noGrp="1"/>
          </p:cNvSpPr>
          <p:nvPr>
            <p:ph type="sldNum" sz="quarter" idx="5"/>
          </p:nvPr>
        </p:nvSpPr>
        <p:spPr bwMode="auto">
          <a:noFill/>
          <a:ln>
            <a:miter lim="800000"/>
            <a:headEnd/>
            <a:tailEnd/>
          </a:ln>
        </p:spPr>
        <p:txBody>
          <a:bodyPr/>
          <a:lstStyle/>
          <a:p>
            <a:fld id="{99F263C6-7E3F-45F3-8483-E61C41D3C14C}" type="slidenum">
              <a:rPr lang="en-CA" altLang="en-US"/>
              <a:pPr/>
              <a:t>23</a:t>
            </a:fld>
            <a:endParaRPr lang="en-CA"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90116" name="Slide Number Placeholder 3"/>
          <p:cNvSpPr>
            <a:spLocks noGrp="1"/>
          </p:cNvSpPr>
          <p:nvPr>
            <p:ph type="sldNum" sz="quarter" idx="5"/>
          </p:nvPr>
        </p:nvSpPr>
        <p:spPr bwMode="auto">
          <a:noFill/>
          <a:ln>
            <a:miter lim="800000"/>
            <a:headEnd/>
            <a:tailEnd/>
          </a:ln>
        </p:spPr>
        <p:txBody>
          <a:bodyPr/>
          <a:lstStyle/>
          <a:p>
            <a:fld id="{45ECF35A-901C-4934-A47C-76BA7D75BED8}" type="slidenum">
              <a:rPr lang="en-CA" altLang="en-US" sz="1100">
                <a:latin typeface="Arial" pitchFamily="34" charset="0"/>
              </a:rPr>
              <a:pPr/>
              <a:t>24</a:t>
            </a:fld>
            <a:endParaRPr lang="en-CA" altLang="en-US" sz="1100" dirty="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smtClean="0"/>
          </a:p>
        </p:txBody>
      </p:sp>
      <p:sp>
        <p:nvSpPr>
          <p:cNvPr id="91140" name="Slide Number Placeholder 3"/>
          <p:cNvSpPr>
            <a:spLocks noGrp="1"/>
          </p:cNvSpPr>
          <p:nvPr>
            <p:ph type="sldNum" sz="quarter" idx="5"/>
          </p:nvPr>
        </p:nvSpPr>
        <p:spPr bwMode="auto">
          <a:noFill/>
          <a:ln>
            <a:miter lim="800000"/>
            <a:headEnd/>
            <a:tailEnd/>
          </a:ln>
        </p:spPr>
        <p:txBody>
          <a:bodyPr/>
          <a:lstStyle/>
          <a:p>
            <a:fld id="{A1F0A7EE-C2A2-4F5A-9EA6-DBB4BA092FFB}" type="slidenum">
              <a:rPr lang="en-CA" altLang="en-US"/>
              <a:pPr/>
              <a:t>25</a:t>
            </a:fld>
            <a:endParaRPr lang="en-CA"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altLang="en-US" smtClean="0"/>
              <a:t>In Canada, influenza and community-acquired pneumonia (CAP) account for 60,000 hospitalizations and 8,000 deaths annually, and are the leading cause of death from infectious disease. </a:t>
            </a:r>
          </a:p>
          <a:p>
            <a:pPr eaLnBrk="1" hangingPunct="1">
              <a:lnSpc>
                <a:spcPct val="90000"/>
              </a:lnSpc>
              <a:spcBef>
                <a:spcPct val="0"/>
              </a:spcBef>
            </a:pPr>
            <a:endParaRPr lang="en-US" altLang="en-US" smtClean="0"/>
          </a:p>
          <a:p>
            <a:pPr eaLnBrk="1" hangingPunct="1">
              <a:lnSpc>
                <a:spcPct val="90000"/>
              </a:lnSpc>
              <a:spcBef>
                <a:spcPct val="0"/>
              </a:spcBef>
            </a:pPr>
            <a:r>
              <a:rPr lang="en-US" altLang="en-US" smtClean="0"/>
              <a:t>In the hospital, there is significant risk of transmission of acute respiratory infection (ARI) to patients and staff. </a:t>
            </a:r>
          </a:p>
          <a:p>
            <a:pPr eaLnBrk="1" hangingPunct="1">
              <a:lnSpc>
                <a:spcPct val="90000"/>
              </a:lnSpc>
              <a:spcBef>
                <a:spcPct val="0"/>
              </a:spcBef>
            </a:pPr>
            <a:endParaRPr lang="en-US" altLang="en-US" smtClean="0"/>
          </a:p>
          <a:p>
            <a:pPr eaLnBrk="1" hangingPunct="1">
              <a:lnSpc>
                <a:spcPct val="90000"/>
              </a:lnSpc>
              <a:spcBef>
                <a:spcPct val="0"/>
              </a:spcBef>
            </a:pPr>
            <a:r>
              <a:rPr lang="en-US" altLang="en-US" smtClean="0"/>
              <a:t>This is due to:</a:t>
            </a:r>
          </a:p>
          <a:p>
            <a:pPr eaLnBrk="1" hangingPunct="1">
              <a:lnSpc>
                <a:spcPct val="90000"/>
              </a:lnSpc>
              <a:spcBef>
                <a:spcPct val="0"/>
              </a:spcBef>
              <a:buFontTx/>
              <a:buChar char="•"/>
            </a:pPr>
            <a:r>
              <a:rPr lang="en-US" altLang="en-US" smtClean="0"/>
              <a:t>the large number of people (i.e., patients, family members, volunteers, visitors, workers) who come and go in the hospital</a:t>
            </a:r>
          </a:p>
          <a:p>
            <a:pPr eaLnBrk="1" hangingPunct="1">
              <a:lnSpc>
                <a:spcPct val="90000"/>
              </a:lnSpc>
              <a:spcBef>
                <a:spcPct val="0"/>
              </a:spcBef>
              <a:buFontTx/>
              <a:buChar char="•"/>
            </a:pPr>
            <a:r>
              <a:rPr lang="en-US" altLang="en-US" smtClean="0"/>
              <a:t>the ease with which droplet-spread respiratory illnesses can pass from one person to another</a:t>
            </a:r>
          </a:p>
          <a:p>
            <a:pPr eaLnBrk="1" hangingPunct="1">
              <a:lnSpc>
                <a:spcPct val="90000"/>
              </a:lnSpc>
              <a:spcBef>
                <a:spcPct val="0"/>
              </a:spcBef>
              <a:buFontTx/>
              <a:buChar char="•"/>
            </a:pPr>
            <a:r>
              <a:rPr lang="en-US" altLang="en-US" smtClean="0"/>
              <a:t>the fact that many patients have other illnesses that make them more likely to experience complications from respiratory infections</a:t>
            </a:r>
          </a:p>
          <a:p>
            <a:pPr eaLnBrk="1" hangingPunct="1">
              <a:lnSpc>
                <a:spcPct val="90000"/>
              </a:lnSpc>
              <a:spcBef>
                <a:spcPct val="0"/>
              </a:spcBef>
              <a:buFontTx/>
              <a:buChar char="•"/>
            </a:pPr>
            <a:r>
              <a:rPr lang="en-US" altLang="en-US" smtClean="0"/>
              <a:t>the large number of people who seek care for or develop acute respiratory illness in the hospital</a:t>
            </a:r>
          </a:p>
          <a:p>
            <a:pPr eaLnBrk="1" hangingPunct="1">
              <a:lnSpc>
                <a:spcPct val="90000"/>
              </a:lnSpc>
              <a:spcBef>
                <a:spcPct val="0"/>
              </a:spcBef>
              <a:buFontTx/>
              <a:buChar char="•"/>
            </a:pPr>
            <a:endParaRPr lang="en-CA" altLang="en-US" smtClean="0"/>
          </a:p>
          <a:p>
            <a:pPr eaLnBrk="1" hangingPunct="1">
              <a:lnSpc>
                <a:spcPct val="90000"/>
              </a:lnSpc>
              <a:spcBef>
                <a:spcPct val="0"/>
              </a:spcBef>
            </a:pPr>
            <a:r>
              <a:rPr lang="en-CA" altLang="en-US" smtClean="0"/>
              <a:t>The form you see on this slide is the respiratory infection screening tool. This tool should be filled out for every patient on admission.</a:t>
            </a:r>
            <a:endParaRPr lang="en-US" altLang="en-US" smtClean="0"/>
          </a:p>
        </p:txBody>
      </p:sp>
      <p:sp>
        <p:nvSpPr>
          <p:cNvPr id="92164" name="Slide Number Placeholder 3"/>
          <p:cNvSpPr>
            <a:spLocks noGrp="1"/>
          </p:cNvSpPr>
          <p:nvPr>
            <p:ph type="sldNum" sz="quarter" idx="5"/>
          </p:nvPr>
        </p:nvSpPr>
        <p:spPr bwMode="auto">
          <a:noFill/>
          <a:ln>
            <a:miter lim="800000"/>
            <a:headEnd/>
            <a:tailEnd/>
          </a:ln>
        </p:spPr>
        <p:txBody>
          <a:bodyPr/>
          <a:lstStyle/>
          <a:p>
            <a:fld id="{17FC578D-0015-4A2D-A291-A555D6AD9FC7}" type="slidenum">
              <a:rPr lang="en-CA" altLang="en-US"/>
              <a:pPr/>
              <a:t>26</a:t>
            </a:fld>
            <a:endParaRPr lang="en-CA"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altLang="en-US" dirty="0" smtClean="0"/>
          </a:p>
        </p:txBody>
      </p:sp>
      <p:sp>
        <p:nvSpPr>
          <p:cNvPr id="93188" name="Slide Number Placeholder 3"/>
          <p:cNvSpPr>
            <a:spLocks noGrp="1"/>
          </p:cNvSpPr>
          <p:nvPr>
            <p:ph type="sldNum" sz="quarter" idx="5"/>
          </p:nvPr>
        </p:nvSpPr>
        <p:spPr bwMode="auto">
          <a:noFill/>
          <a:ln>
            <a:miter lim="800000"/>
            <a:headEnd/>
            <a:tailEnd/>
          </a:ln>
        </p:spPr>
        <p:txBody>
          <a:bodyPr/>
          <a:lstStyle/>
          <a:p>
            <a:fld id="{64DDF6E1-D3ED-49F2-9015-816DB8B4646F}" type="slidenum">
              <a:rPr lang="en-CA" altLang="en-US"/>
              <a:pPr/>
              <a:t>27</a:t>
            </a:fld>
            <a:endParaRPr lang="en-CA"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CA" altLang="en-US" dirty="0" smtClean="0"/>
              <a:t>All of these are acronyms for names of bacteria that have resistance to certain antibiotic classes.</a:t>
            </a:r>
          </a:p>
          <a:p>
            <a:pPr eaLnBrk="1" hangingPunct="1">
              <a:spcBef>
                <a:spcPct val="0"/>
              </a:spcBef>
            </a:pPr>
            <a:endParaRPr lang="en-CA" altLang="en-US" dirty="0" smtClean="0"/>
          </a:p>
          <a:p>
            <a:pPr eaLnBrk="1" hangingPunct="1">
              <a:spcBef>
                <a:spcPct val="0"/>
              </a:spcBef>
            </a:pPr>
            <a:r>
              <a:rPr lang="en-CA" altLang="en-US" dirty="0" smtClean="0"/>
              <a:t>MRSA is </a:t>
            </a:r>
            <a:r>
              <a:rPr lang="en-CA" altLang="en-US" dirty="0" err="1" smtClean="0"/>
              <a:t>Methicillin</a:t>
            </a:r>
            <a:r>
              <a:rPr lang="en-CA" altLang="en-US" dirty="0" smtClean="0"/>
              <a:t> Resistant Staphylococcus </a:t>
            </a:r>
            <a:r>
              <a:rPr lang="en-CA" altLang="en-US" dirty="0" err="1" smtClean="0"/>
              <a:t>Aureus</a:t>
            </a:r>
            <a:r>
              <a:rPr lang="en-CA" altLang="en-US" dirty="0" smtClean="0"/>
              <a:t> </a:t>
            </a:r>
          </a:p>
          <a:p>
            <a:pPr eaLnBrk="1" hangingPunct="1">
              <a:spcBef>
                <a:spcPct val="0"/>
              </a:spcBef>
            </a:pPr>
            <a:r>
              <a:rPr lang="en-CA" altLang="en-US" dirty="0" smtClean="0"/>
              <a:t>VRE is </a:t>
            </a:r>
            <a:r>
              <a:rPr lang="en-CA" altLang="en-US" dirty="0" err="1" smtClean="0"/>
              <a:t>Vancomycin</a:t>
            </a:r>
            <a:r>
              <a:rPr lang="en-CA" altLang="en-US" dirty="0" smtClean="0"/>
              <a:t> Resistant </a:t>
            </a:r>
            <a:r>
              <a:rPr lang="en-CA" altLang="en-US" dirty="0" err="1" smtClean="0"/>
              <a:t>Enterococcus</a:t>
            </a:r>
            <a:endParaRPr lang="en-CA" altLang="en-US" dirty="0" smtClean="0"/>
          </a:p>
          <a:p>
            <a:pPr eaLnBrk="1" hangingPunct="1">
              <a:spcBef>
                <a:spcPct val="0"/>
              </a:spcBef>
            </a:pPr>
            <a:r>
              <a:rPr lang="en-CA" altLang="en-US" dirty="0" smtClean="0"/>
              <a:t>ESBL is a bacteria that carries the enzyme causing resistance called </a:t>
            </a:r>
            <a:r>
              <a:rPr lang="en-CA" altLang="en-US" b="1" dirty="0" smtClean="0"/>
              <a:t>E</a:t>
            </a:r>
            <a:r>
              <a:rPr lang="en-CA" altLang="en-US" dirty="0" smtClean="0"/>
              <a:t>xtended </a:t>
            </a:r>
            <a:r>
              <a:rPr lang="en-CA" altLang="en-US" b="1" dirty="0" smtClean="0"/>
              <a:t>S</a:t>
            </a:r>
            <a:r>
              <a:rPr lang="en-CA" altLang="en-US" dirty="0" smtClean="0"/>
              <a:t>pectrum </a:t>
            </a:r>
            <a:r>
              <a:rPr lang="en-CA" altLang="en-US" b="1" dirty="0" smtClean="0"/>
              <a:t>B</a:t>
            </a:r>
            <a:r>
              <a:rPr lang="en-CA" altLang="en-US" dirty="0" smtClean="0"/>
              <a:t>eta-</a:t>
            </a:r>
            <a:r>
              <a:rPr lang="en-CA" altLang="en-US" b="1" dirty="0" err="1" smtClean="0"/>
              <a:t>L</a:t>
            </a:r>
            <a:r>
              <a:rPr lang="en-CA" altLang="en-US" dirty="0" err="1" smtClean="0"/>
              <a:t>actamase</a:t>
            </a:r>
            <a:endParaRPr lang="en-CA" altLang="en-US" dirty="0" smtClean="0"/>
          </a:p>
          <a:p>
            <a:pPr eaLnBrk="1" hangingPunct="1">
              <a:spcBef>
                <a:spcPct val="0"/>
              </a:spcBef>
            </a:pPr>
            <a:r>
              <a:rPr lang="en-CA" altLang="en-US" dirty="0" smtClean="0"/>
              <a:t>KPC is </a:t>
            </a:r>
            <a:r>
              <a:rPr lang="en-CA" altLang="en-US" b="1" dirty="0" err="1" smtClean="0"/>
              <a:t>K</a:t>
            </a:r>
            <a:r>
              <a:rPr lang="en-CA" altLang="en-US" dirty="0" err="1" smtClean="0"/>
              <a:t>lebsiella</a:t>
            </a:r>
            <a:r>
              <a:rPr lang="en-CA" altLang="en-US" dirty="0" smtClean="0"/>
              <a:t> </a:t>
            </a:r>
            <a:r>
              <a:rPr lang="en-CA" altLang="en-US" b="1" dirty="0" smtClean="0"/>
              <a:t>P</a:t>
            </a:r>
            <a:r>
              <a:rPr lang="en-CA" altLang="en-US" dirty="0" smtClean="0"/>
              <a:t>neumonia </a:t>
            </a:r>
            <a:r>
              <a:rPr lang="en-CA" altLang="en-US" b="1" dirty="0" err="1" smtClean="0"/>
              <a:t>C</a:t>
            </a:r>
            <a:r>
              <a:rPr lang="en-CA" altLang="en-US" dirty="0" err="1" smtClean="0"/>
              <a:t>arbapenemase</a:t>
            </a:r>
            <a:endParaRPr lang="en-CA" altLang="en-US" dirty="0" smtClean="0"/>
          </a:p>
          <a:p>
            <a:pPr eaLnBrk="1" hangingPunct="1">
              <a:spcBef>
                <a:spcPct val="0"/>
              </a:spcBef>
            </a:pPr>
            <a:r>
              <a:rPr lang="en-CA" altLang="en-US" dirty="0" smtClean="0"/>
              <a:t>NDM1 is a bacteria that carries the enzyme causing resistance called </a:t>
            </a:r>
            <a:r>
              <a:rPr lang="en-CA" altLang="en-US" b="1" dirty="0" smtClean="0"/>
              <a:t>N</a:t>
            </a:r>
            <a:r>
              <a:rPr lang="en-CA" altLang="en-US" dirty="0" smtClean="0"/>
              <a:t>ew </a:t>
            </a:r>
            <a:r>
              <a:rPr lang="en-CA" altLang="en-US" b="1" dirty="0" smtClean="0"/>
              <a:t>D</a:t>
            </a:r>
            <a:r>
              <a:rPr lang="en-CA" altLang="en-US" dirty="0" smtClean="0"/>
              <a:t>elhi </a:t>
            </a:r>
            <a:r>
              <a:rPr lang="en-CA" altLang="en-US" b="1" dirty="0" err="1" smtClean="0"/>
              <a:t>M</a:t>
            </a:r>
            <a:r>
              <a:rPr lang="en-CA" altLang="en-US" dirty="0" err="1" smtClean="0"/>
              <a:t>etallo</a:t>
            </a:r>
            <a:r>
              <a:rPr lang="en-CA" altLang="en-US" dirty="0" smtClean="0"/>
              <a:t>-beta-</a:t>
            </a:r>
            <a:r>
              <a:rPr lang="en-CA" altLang="en-US" dirty="0" err="1" smtClean="0"/>
              <a:t>lactamase</a:t>
            </a:r>
            <a:r>
              <a:rPr lang="en-CA" altLang="en-US" dirty="0" smtClean="0"/>
              <a:t> </a:t>
            </a:r>
          </a:p>
          <a:p>
            <a:pPr eaLnBrk="1" hangingPunct="1">
              <a:spcBef>
                <a:spcPct val="0"/>
              </a:spcBef>
            </a:pPr>
            <a:endParaRPr lang="en-CA" altLang="en-US" dirty="0" smtClean="0"/>
          </a:p>
          <a:p>
            <a:pPr eaLnBrk="1" hangingPunct="1">
              <a:spcBef>
                <a:spcPct val="0"/>
              </a:spcBef>
            </a:pPr>
            <a:r>
              <a:rPr lang="en-CA" altLang="en-US" dirty="0" smtClean="0"/>
              <a:t>Most patients identified with one of the above ARO will only be carriers of these resistant bacteria, few will develop an infection needing treatment. It is important to note that some patients can be carriers of more than one ARO</a:t>
            </a:r>
          </a:p>
          <a:p>
            <a:pPr eaLnBrk="1" hangingPunct="1">
              <a:spcBef>
                <a:spcPct val="0"/>
              </a:spcBef>
            </a:pPr>
            <a:endParaRPr lang="en-US" altLang="en-US" dirty="0" smtClean="0"/>
          </a:p>
          <a:p>
            <a:pPr eaLnBrk="1" hangingPunct="1">
              <a:spcBef>
                <a:spcPct val="0"/>
              </a:spcBef>
            </a:pPr>
            <a:r>
              <a:rPr lang="en-US" altLang="en-US" dirty="0" smtClean="0"/>
              <a:t>ARO can cause blood stream infections, pneumonias, urinary tract infections, soft tissue, and various intra-abdominal infections. Bacterial resistance makes infections caused by these organisms more difficult to treat. 	</a:t>
            </a:r>
          </a:p>
        </p:txBody>
      </p:sp>
      <p:sp>
        <p:nvSpPr>
          <p:cNvPr id="94212" name="Slide Number Placeholder 3"/>
          <p:cNvSpPr>
            <a:spLocks noGrp="1"/>
          </p:cNvSpPr>
          <p:nvPr>
            <p:ph type="sldNum" sz="quarter" idx="5"/>
          </p:nvPr>
        </p:nvSpPr>
        <p:spPr bwMode="auto">
          <a:noFill/>
          <a:ln>
            <a:miter lim="800000"/>
            <a:headEnd/>
            <a:tailEnd/>
          </a:ln>
        </p:spPr>
        <p:txBody>
          <a:bodyPr/>
          <a:lstStyle/>
          <a:p>
            <a:fld id="{4F9910E7-E9E1-46C7-8B6A-B41A69B70D22}" type="slidenum">
              <a:rPr lang="en-CA" altLang="en-US"/>
              <a:pPr/>
              <a:t>28</a:t>
            </a:fld>
            <a:endParaRPr lang="en-CA"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CA" altLang="en-US" smtClean="0"/>
              <a:t>Methicillin Resistant </a:t>
            </a:r>
            <a:r>
              <a:rPr lang="en-CA" altLang="en-US" i="1" smtClean="0"/>
              <a:t>Staphylococcus aureus </a:t>
            </a:r>
            <a:r>
              <a:rPr lang="en-CA" altLang="en-US" smtClean="0"/>
              <a:t>(MRSA) strains have been found in increasing numbers throughout the Ottawa Carleton region. Treatment of MRSA infections is difficult and expensive.  Furthermore, once MRSA has been introduced into the hospital environment, it is extremely difficult to get rid of.</a:t>
            </a:r>
          </a:p>
          <a:p>
            <a:pPr eaLnBrk="1" hangingPunct="1">
              <a:spcBef>
                <a:spcPct val="0"/>
              </a:spcBef>
            </a:pPr>
            <a:endParaRPr lang="en-CA" altLang="en-US" smtClean="0"/>
          </a:p>
          <a:p>
            <a:pPr eaLnBrk="1" hangingPunct="1">
              <a:spcBef>
                <a:spcPct val="0"/>
              </a:spcBef>
            </a:pPr>
            <a:r>
              <a:rPr lang="en-CA" altLang="en-US" smtClean="0"/>
              <a:t>Risk factors associated with becoming a carrier of MRSA include:</a:t>
            </a:r>
          </a:p>
          <a:p>
            <a:pPr eaLnBrk="1" hangingPunct="1">
              <a:spcBef>
                <a:spcPct val="0"/>
              </a:spcBef>
            </a:pPr>
            <a:endParaRPr lang="en-CA" altLang="en-US" smtClean="0"/>
          </a:p>
          <a:p>
            <a:pPr eaLnBrk="1" hangingPunct="1">
              <a:spcBef>
                <a:spcPct val="0"/>
              </a:spcBef>
              <a:buFontTx/>
              <a:buChar char="•"/>
            </a:pPr>
            <a:r>
              <a:rPr lang="en-CA" altLang="en-US" smtClean="0"/>
              <a:t>Chronic underlying diseases</a:t>
            </a:r>
          </a:p>
          <a:p>
            <a:pPr eaLnBrk="1" hangingPunct="1">
              <a:spcBef>
                <a:spcPct val="0"/>
              </a:spcBef>
              <a:buFontTx/>
              <a:buChar char="•"/>
            </a:pPr>
            <a:r>
              <a:rPr lang="en-CA" altLang="en-US" smtClean="0"/>
              <a:t>Prolonged hospitalization</a:t>
            </a:r>
          </a:p>
          <a:p>
            <a:pPr eaLnBrk="1" hangingPunct="1">
              <a:spcBef>
                <a:spcPct val="0"/>
              </a:spcBef>
              <a:buFontTx/>
              <a:buChar char="•"/>
            </a:pPr>
            <a:r>
              <a:rPr lang="en-CA" altLang="en-US" smtClean="0"/>
              <a:t>Broad-spectrum antibiotic therapy</a:t>
            </a:r>
          </a:p>
          <a:p>
            <a:pPr eaLnBrk="1" hangingPunct="1">
              <a:spcBef>
                <a:spcPct val="0"/>
              </a:spcBef>
              <a:buFontTx/>
              <a:buChar char="•"/>
            </a:pPr>
            <a:r>
              <a:rPr lang="en-CA" altLang="en-US" smtClean="0"/>
              <a:t>the presence of invasive devices</a:t>
            </a:r>
          </a:p>
          <a:p>
            <a:pPr eaLnBrk="1" hangingPunct="1">
              <a:spcBef>
                <a:spcPct val="0"/>
              </a:spcBef>
              <a:buFontTx/>
              <a:buChar char="•"/>
            </a:pPr>
            <a:r>
              <a:rPr lang="en-CA" altLang="en-US" smtClean="0"/>
              <a:t>stay in ICU</a:t>
            </a:r>
          </a:p>
          <a:p>
            <a:pPr eaLnBrk="1" hangingPunct="1">
              <a:spcBef>
                <a:spcPct val="0"/>
              </a:spcBef>
              <a:buFontTx/>
              <a:buChar char="•"/>
            </a:pPr>
            <a:r>
              <a:rPr lang="en-CA" altLang="en-US" smtClean="0"/>
              <a:t>close proximity to a carrier of MRSA</a:t>
            </a:r>
          </a:p>
          <a:p>
            <a:pPr eaLnBrk="1" hangingPunct="1">
              <a:spcBef>
                <a:spcPct val="0"/>
              </a:spcBef>
              <a:buFontTx/>
              <a:buChar char="•"/>
            </a:pPr>
            <a:endParaRPr lang="en-CA" altLang="en-US" smtClean="0"/>
          </a:p>
          <a:p>
            <a:pPr eaLnBrk="1" hangingPunct="1">
              <a:spcBef>
                <a:spcPct val="0"/>
              </a:spcBef>
            </a:pPr>
            <a:r>
              <a:rPr lang="en-CA" altLang="en-US" smtClean="0"/>
              <a:t>In most cases, people are carriers of MRSA but are not infected with it.</a:t>
            </a:r>
            <a:endParaRPr lang="en-US" altLang="en-US" smtClean="0"/>
          </a:p>
        </p:txBody>
      </p:sp>
      <p:sp>
        <p:nvSpPr>
          <p:cNvPr id="95236" name="Slide Number Placeholder 3"/>
          <p:cNvSpPr>
            <a:spLocks noGrp="1"/>
          </p:cNvSpPr>
          <p:nvPr>
            <p:ph type="sldNum" sz="quarter" idx="5"/>
          </p:nvPr>
        </p:nvSpPr>
        <p:spPr bwMode="auto">
          <a:noFill/>
          <a:ln>
            <a:miter lim="800000"/>
            <a:headEnd/>
            <a:tailEnd/>
          </a:ln>
        </p:spPr>
        <p:txBody>
          <a:bodyPr/>
          <a:lstStyle/>
          <a:p>
            <a:fld id="{B3191F77-DF19-4DE1-835D-A6F7F9504285}" type="slidenum">
              <a:rPr lang="en-CA" altLang="en-US"/>
              <a:pPr/>
              <a:t>29</a:t>
            </a:fld>
            <a:endParaRPr lang="en-CA"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GB" altLang="en-US" sz="1300" b="1" dirty="0" smtClean="0"/>
              <a:t>What does “all direct transfers” mean?</a:t>
            </a:r>
          </a:p>
          <a:p>
            <a:pPr eaLnBrk="1" hangingPunct="1">
              <a:spcBef>
                <a:spcPct val="0"/>
              </a:spcBef>
            </a:pPr>
            <a:r>
              <a:rPr lang="en-US" altLang="en-US" dirty="0" smtClean="0"/>
              <a:t>Patients transferred from one of the following facilities:</a:t>
            </a:r>
          </a:p>
          <a:p>
            <a:pPr eaLnBrk="1" hangingPunct="1">
              <a:spcBef>
                <a:spcPct val="0"/>
              </a:spcBef>
              <a:buFontTx/>
              <a:buChar char="•"/>
            </a:pPr>
            <a:r>
              <a:rPr lang="en-US" altLang="en-US" dirty="0" smtClean="0"/>
              <a:t>Hospital, Long-term or chronic care facility, seniors’ residence, group home, rehabilitation center </a:t>
            </a:r>
          </a:p>
          <a:p>
            <a:pPr eaLnBrk="1" hangingPunct="1">
              <a:spcBef>
                <a:spcPct val="0"/>
              </a:spcBef>
              <a:buFontTx/>
              <a:buChar char="•"/>
            </a:pPr>
            <a:r>
              <a:rPr lang="en-US" altLang="en-US" dirty="0" smtClean="0"/>
              <a:t>Prison, homeless shelters</a:t>
            </a:r>
            <a:r>
              <a:rPr lang="en-GB" altLang="en-US" dirty="0" smtClean="0"/>
              <a:t>  </a:t>
            </a:r>
          </a:p>
          <a:p>
            <a:pPr eaLnBrk="1" hangingPunct="1">
              <a:spcBef>
                <a:spcPct val="0"/>
              </a:spcBef>
              <a:buFontTx/>
              <a:buChar char="•"/>
            </a:pPr>
            <a:r>
              <a:rPr lang="en-GB" altLang="en-US" dirty="0" smtClean="0"/>
              <a:t>Patients transferred between TOH campuses, including the University of Ottawa Heart Institute and the Rehabilitation Centre</a:t>
            </a:r>
            <a:endParaRPr lang="en-CA" altLang="en-US" dirty="0" smtClean="0"/>
          </a:p>
          <a:p>
            <a:pPr eaLnBrk="1" hangingPunct="1">
              <a:spcBef>
                <a:spcPct val="0"/>
              </a:spcBef>
            </a:pPr>
            <a:endParaRPr lang="en-GB" altLang="en-US" sz="1300" dirty="0" smtClean="0"/>
          </a:p>
          <a:p>
            <a:pPr eaLnBrk="1" hangingPunct="1">
              <a:spcBef>
                <a:spcPct val="0"/>
              </a:spcBef>
            </a:pPr>
            <a:r>
              <a:rPr lang="en-GB" altLang="en-US" sz="1300" dirty="0" smtClean="0"/>
              <a:t>Exclusions:</a:t>
            </a:r>
          </a:p>
          <a:p>
            <a:pPr eaLnBrk="1" hangingPunct="1">
              <a:spcBef>
                <a:spcPct val="0"/>
              </a:spcBef>
              <a:buSzPct val="95000"/>
              <a:buFontTx/>
              <a:buChar char="•"/>
            </a:pPr>
            <a:r>
              <a:rPr lang="en-US" altLang="en-US" dirty="0" smtClean="0"/>
              <a:t>Patient admitted to an over night stay unit</a:t>
            </a:r>
          </a:p>
          <a:p>
            <a:pPr eaLnBrk="1" hangingPunct="1">
              <a:spcBef>
                <a:spcPct val="0"/>
              </a:spcBef>
              <a:buSzPct val="95000"/>
              <a:buFontTx/>
              <a:buChar char="•"/>
            </a:pPr>
            <a:r>
              <a:rPr lang="en-US" altLang="en-US" dirty="0" smtClean="0"/>
              <a:t>Psychiatry patients </a:t>
            </a:r>
          </a:p>
          <a:p>
            <a:pPr eaLnBrk="1" hangingPunct="1">
              <a:spcBef>
                <a:spcPct val="0"/>
              </a:spcBef>
              <a:buSzPct val="95000"/>
              <a:buFontTx/>
              <a:buChar char="•"/>
            </a:pPr>
            <a:r>
              <a:rPr lang="en-US" altLang="en-US" dirty="0" smtClean="0"/>
              <a:t>Obstetrical and </a:t>
            </a:r>
            <a:r>
              <a:rPr lang="en-US" altLang="en-US" dirty="0" err="1" smtClean="0"/>
              <a:t>antepartum</a:t>
            </a:r>
            <a:r>
              <a:rPr lang="en-US" altLang="en-US" dirty="0" smtClean="0"/>
              <a:t> patients</a:t>
            </a:r>
          </a:p>
          <a:p>
            <a:pPr eaLnBrk="1" hangingPunct="1">
              <a:spcBef>
                <a:spcPct val="0"/>
              </a:spcBef>
              <a:buSzPct val="95000"/>
              <a:buFontTx/>
              <a:buChar char="•"/>
            </a:pPr>
            <a:r>
              <a:rPr lang="en-US" altLang="en-US" dirty="0" smtClean="0"/>
              <a:t>NICU/SCN </a:t>
            </a:r>
          </a:p>
          <a:p>
            <a:pPr eaLnBrk="1" hangingPunct="1">
              <a:spcBef>
                <a:spcPct val="0"/>
              </a:spcBef>
              <a:buSzPct val="95000"/>
              <a:buFontTx/>
              <a:buChar char="•"/>
            </a:pPr>
            <a:r>
              <a:rPr lang="en-US" altLang="en-US" dirty="0" smtClean="0"/>
              <a:t>All elective surgeries except for direct transfers</a:t>
            </a:r>
          </a:p>
        </p:txBody>
      </p:sp>
      <p:sp>
        <p:nvSpPr>
          <p:cNvPr id="96260" name="Slide Number Placeholder 3"/>
          <p:cNvSpPr>
            <a:spLocks noGrp="1"/>
          </p:cNvSpPr>
          <p:nvPr>
            <p:ph type="sldNum" sz="quarter" idx="5"/>
          </p:nvPr>
        </p:nvSpPr>
        <p:spPr bwMode="auto">
          <a:noFill/>
          <a:ln>
            <a:miter lim="800000"/>
            <a:headEnd/>
            <a:tailEnd/>
          </a:ln>
        </p:spPr>
        <p:txBody>
          <a:bodyPr/>
          <a:lstStyle/>
          <a:p>
            <a:fld id="{88A64D3A-AC88-4C41-9759-46A18811CA8E}" type="slidenum">
              <a:rPr lang="en-CA" altLang="en-US"/>
              <a:pPr/>
              <a:t>30</a:t>
            </a:fld>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CA" altLang="en-US" smtClean="0"/>
              <a:t>Routine Practices are the foundation for preventing transmission or spread of micro-organisms. They are to used for care of all patients at all times by all health care providers.</a:t>
            </a:r>
          </a:p>
          <a:p>
            <a:pPr eaLnBrk="1" hangingPunct="1">
              <a:spcBef>
                <a:spcPct val="0"/>
              </a:spcBef>
              <a:buFontTx/>
              <a:buChar char="•"/>
            </a:pPr>
            <a:endParaRPr lang="en-CA" altLang="en-US" smtClean="0"/>
          </a:p>
          <a:p>
            <a:pPr eaLnBrk="1" hangingPunct="1">
              <a:spcBef>
                <a:spcPct val="0"/>
              </a:spcBef>
            </a:pPr>
            <a:r>
              <a:rPr lang="en-CA" altLang="en-US" smtClean="0"/>
              <a:t>It is the responsibility of all health care providers to follow infection prevention and control policies and to provide care in a safe manner that protects both the patients and themselves.</a:t>
            </a:r>
          </a:p>
        </p:txBody>
      </p:sp>
      <p:sp>
        <p:nvSpPr>
          <p:cNvPr id="69636" name="Slide Number Placeholder 3"/>
          <p:cNvSpPr>
            <a:spLocks noGrp="1"/>
          </p:cNvSpPr>
          <p:nvPr>
            <p:ph type="sldNum" sz="quarter" idx="5"/>
          </p:nvPr>
        </p:nvSpPr>
        <p:spPr bwMode="auto">
          <a:noFill/>
          <a:ln>
            <a:miter lim="800000"/>
            <a:headEnd/>
            <a:tailEnd/>
          </a:ln>
        </p:spPr>
        <p:txBody>
          <a:bodyPr/>
          <a:lstStyle/>
          <a:p>
            <a:fld id="{EB92F09E-D446-496E-8C25-070E54ADC100}" type="slidenum">
              <a:rPr lang="en-CA" altLang="en-US"/>
              <a:pPr/>
              <a:t>4</a:t>
            </a:fld>
            <a:endParaRPr lang="en-CA"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CA" altLang="en-US" dirty="0" smtClean="0"/>
              <a:t>If your patient is admitted through the ER, please check </a:t>
            </a:r>
            <a:r>
              <a:rPr lang="en-CA" altLang="en-US" dirty="0" err="1" smtClean="0"/>
              <a:t>vOACIS</a:t>
            </a:r>
            <a:r>
              <a:rPr lang="en-CA" altLang="en-US" dirty="0" smtClean="0"/>
              <a:t> to ensure that MRSA screening has been done.</a:t>
            </a:r>
          </a:p>
          <a:p>
            <a:pPr eaLnBrk="1" hangingPunct="1">
              <a:spcBef>
                <a:spcPct val="0"/>
              </a:spcBef>
            </a:pPr>
            <a:endParaRPr lang="en-CA" altLang="en-US" dirty="0" smtClean="0"/>
          </a:p>
          <a:p>
            <a:pPr eaLnBrk="1" hangingPunct="1">
              <a:spcBef>
                <a:spcPct val="0"/>
              </a:spcBef>
            </a:pPr>
            <a:r>
              <a:rPr lang="en-CA" altLang="en-US" dirty="0" smtClean="0"/>
              <a:t>If your patient is a direct admit from home, no screening needs to be done. </a:t>
            </a:r>
          </a:p>
          <a:p>
            <a:pPr eaLnBrk="1" hangingPunct="1">
              <a:spcBef>
                <a:spcPct val="0"/>
              </a:spcBef>
            </a:pPr>
            <a:endParaRPr lang="en-CA" altLang="en-US" dirty="0" smtClean="0"/>
          </a:p>
          <a:p>
            <a:pPr eaLnBrk="1" hangingPunct="1">
              <a:spcBef>
                <a:spcPct val="0"/>
              </a:spcBef>
            </a:pPr>
            <a:r>
              <a:rPr lang="en-CA" altLang="en-US" dirty="0" smtClean="0"/>
              <a:t>If your patient comes directly from another facility please screen for MRSA and VRE. If your patient does not have any open wounds or insertion sites, a total of 3 swabs should be sent to microbiology.</a:t>
            </a:r>
            <a:endParaRPr lang="en-US" altLang="en-US" dirty="0" smtClean="0"/>
          </a:p>
        </p:txBody>
      </p:sp>
      <p:sp>
        <p:nvSpPr>
          <p:cNvPr id="98308" name="Slide Number Placeholder 3"/>
          <p:cNvSpPr>
            <a:spLocks noGrp="1"/>
          </p:cNvSpPr>
          <p:nvPr>
            <p:ph type="sldNum" sz="quarter" idx="5"/>
          </p:nvPr>
        </p:nvSpPr>
        <p:spPr bwMode="auto">
          <a:noFill/>
          <a:ln>
            <a:miter lim="800000"/>
            <a:headEnd/>
            <a:tailEnd/>
          </a:ln>
        </p:spPr>
        <p:txBody>
          <a:bodyPr/>
          <a:lstStyle/>
          <a:p>
            <a:fld id="{CD1C394E-F3EC-42DE-BC86-5FA60A94C841}" type="slidenum">
              <a:rPr lang="en-CA" altLang="en-US"/>
              <a:pPr/>
              <a:t>31</a:t>
            </a:fld>
            <a:endParaRPr lang="en-CA"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altLang="en-US" dirty="0" smtClean="0"/>
          </a:p>
        </p:txBody>
      </p:sp>
      <p:sp>
        <p:nvSpPr>
          <p:cNvPr id="97284" name="Slide Number Placeholder 3"/>
          <p:cNvSpPr>
            <a:spLocks noGrp="1"/>
          </p:cNvSpPr>
          <p:nvPr>
            <p:ph type="sldNum" sz="quarter" idx="5"/>
          </p:nvPr>
        </p:nvSpPr>
        <p:spPr bwMode="auto">
          <a:noFill/>
          <a:ln>
            <a:miter lim="800000"/>
            <a:headEnd/>
            <a:tailEnd/>
          </a:ln>
        </p:spPr>
        <p:txBody>
          <a:bodyPr/>
          <a:lstStyle/>
          <a:p>
            <a:fld id="{A1E0B45B-D6E3-4FF4-9394-C4B620871C30}" type="slidenum">
              <a:rPr lang="en-CA" altLang="en-US"/>
              <a:pPr/>
              <a:t>32</a:t>
            </a:fld>
            <a:endParaRPr lang="en-CA"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CA" altLang="en-US" b="1" smtClean="0"/>
              <a:t>All patients who are identified as having an ARO are flagged electronically in vOACIS.  </a:t>
            </a:r>
            <a:endParaRPr lang="en-US" altLang="en-US" b="1" smtClean="0"/>
          </a:p>
          <a:p>
            <a:pPr eaLnBrk="1" hangingPunct="1">
              <a:lnSpc>
                <a:spcPct val="90000"/>
              </a:lnSpc>
              <a:spcBef>
                <a:spcPct val="0"/>
              </a:spcBef>
            </a:pPr>
            <a:endParaRPr lang="en-US" altLang="en-US" b="1" smtClean="0"/>
          </a:p>
          <a:p>
            <a:pPr eaLnBrk="1" hangingPunct="1">
              <a:lnSpc>
                <a:spcPct val="90000"/>
              </a:lnSpc>
              <a:spcBef>
                <a:spcPct val="0"/>
              </a:spcBef>
            </a:pPr>
            <a:r>
              <a:rPr lang="en-US" altLang="en-US" smtClean="0"/>
              <a:t>Upon notification of an ARO isolate, Infection Prevention and Control will place an ARO alert code for that patient in the SMS system. </a:t>
            </a:r>
          </a:p>
          <a:p>
            <a:pPr eaLnBrk="1" hangingPunct="1">
              <a:lnSpc>
                <a:spcPct val="90000"/>
              </a:lnSpc>
              <a:spcBef>
                <a:spcPct val="0"/>
              </a:spcBef>
            </a:pPr>
            <a:r>
              <a:rPr lang="en-US" altLang="en-US" smtClean="0"/>
              <a:t>The unit clerk must change the condition code to “C” in the SMS system. 	</a:t>
            </a:r>
          </a:p>
          <a:p>
            <a:pPr eaLnBrk="1" hangingPunct="1">
              <a:lnSpc>
                <a:spcPct val="90000"/>
              </a:lnSpc>
              <a:spcBef>
                <a:spcPct val="0"/>
              </a:spcBef>
            </a:pPr>
            <a:endParaRPr lang="en-CA" altLang="en-US" smtClean="0"/>
          </a:p>
          <a:p>
            <a:pPr eaLnBrk="1" hangingPunct="1">
              <a:lnSpc>
                <a:spcPct val="90000"/>
              </a:lnSpc>
              <a:spcBef>
                <a:spcPct val="0"/>
              </a:spcBef>
            </a:pPr>
            <a:r>
              <a:rPr lang="en-CA" altLang="en-US" smtClean="0"/>
              <a:t>Example: A patient who was screened on admission for MRSA has been found positive. Infection Prevention and Control will place and electronic flag in vOACIS, which will communicate the patient’s MRSA status to all health care providers.  </a:t>
            </a:r>
          </a:p>
          <a:p>
            <a:pPr eaLnBrk="1" hangingPunct="1">
              <a:lnSpc>
                <a:spcPct val="90000"/>
              </a:lnSpc>
              <a:spcBef>
                <a:spcPct val="0"/>
              </a:spcBef>
            </a:pPr>
            <a:endParaRPr lang="en-CA" altLang="en-US" smtClean="0"/>
          </a:p>
          <a:p>
            <a:pPr eaLnBrk="1" hangingPunct="1">
              <a:lnSpc>
                <a:spcPct val="90000"/>
              </a:lnSpc>
              <a:spcBef>
                <a:spcPct val="0"/>
              </a:spcBef>
            </a:pPr>
            <a:r>
              <a:rPr lang="en-CA" altLang="en-US" smtClean="0"/>
              <a:t>If this electronic flag is present, but the patient tests negative for the organism, it doesn’t change the patients status.  Always follow the electronic flag when patient ARO status is questionable.     </a:t>
            </a:r>
          </a:p>
          <a:p>
            <a:pPr eaLnBrk="1" hangingPunct="1">
              <a:lnSpc>
                <a:spcPct val="90000"/>
              </a:lnSpc>
              <a:spcBef>
                <a:spcPct val="0"/>
              </a:spcBef>
            </a:pPr>
            <a:endParaRPr lang="en-CA" altLang="en-US" smtClean="0"/>
          </a:p>
          <a:p>
            <a:pPr eaLnBrk="1" hangingPunct="1">
              <a:lnSpc>
                <a:spcPct val="90000"/>
              </a:lnSpc>
              <a:spcBef>
                <a:spcPct val="0"/>
              </a:spcBef>
            </a:pPr>
            <a:r>
              <a:rPr lang="en-CA" altLang="en-US" smtClean="0"/>
              <a:t>Should there be a discrepancy in what vOacis shows as an ARO and what the patient tells you his/her status is, please contact Infection Prevention and Control</a:t>
            </a:r>
          </a:p>
        </p:txBody>
      </p:sp>
      <p:sp>
        <p:nvSpPr>
          <p:cNvPr id="99332" name="Slide Number Placeholder 3"/>
          <p:cNvSpPr>
            <a:spLocks noGrp="1"/>
          </p:cNvSpPr>
          <p:nvPr>
            <p:ph type="sldNum" sz="quarter" idx="5"/>
          </p:nvPr>
        </p:nvSpPr>
        <p:spPr bwMode="auto">
          <a:noFill/>
          <a:ln>
            <a:miter lim="800000"/>
            <a:headEnd/>
            <a:tailEnd/>
          </a:ln>
        </p:spPr>
        <p:txBody>
          <a:bodyPr/>
          <a:lstStyle/>
          <a:p>
            <a:fld id="{E20F63ED-5B06-4E0C-B146-51F30716E29D}" type="slidenum">
              <a:rPr lang="en-CA" altLang="en-US"/>
              <a:pPr/>
              <a:t>33</a:t>
            </a:fld>
            <a:endParaRPr lang="en-CA"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altLang="en-US" dirty="0" smtClean="0"/>
          </a:p>
        </p:txBody>
      </p:sp>
      <p:sp>
        <p:nvSpPr>
          <p:cNvPr id="100356" name="Slide Number Placeholder 3"/>
          <p:cNvSpPr>
            <a:spLocks noGrp="1"/>
          </p:cNvSpPr>
          <p:nvPr>
            <p:ph type="sldNum" sz="quarter" idx="5"/>
          </p:nvPr>
        </p:nvSpPr>
        <p:spPr bwMode="auto">
          <a:noFill/>
          <a:ln>
            <a:miter lim="800000"/>
            <a:headEnd/>
            <a:tailEnd/>
          </a:ln>
        </p:spPr>
        <p:txBody>
          <a:bodyPr/>
          <a:lstStyle/>
          <a:p>
            <a:fld id="{492E8C89-51D5-41EB-9CE2-E4E3406FBD52}" type="slidenum">
              <a:rPr lang="en-CA" altLang="en-US"/>
              <a:pPr/>
              <a:t>34</a:t>
            </a:fld>
            <a:endParaRPr lang="en-CA"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altLang="en-US" dirty="0" smtClean="0"/>
          </a:p>
        </p:txBody>
      </p:sp>
      <p:sp>
        <p:nvSpPr>
          <p:cNvPr id="101380" name="Slide Number Placeholder 3"/>
          <p:cNvSpPr>
            <a:spLocks noGrp="1"/>
          </p:cNvSpPr>
          <p:nvPr>
            <p:ph type="sldNum" sz="quarter" idx="5"/>
          </p:nvPr>
        </p:nvSpPr>
        <p:spPr bwMode="auto">
          <a:noFill/>
          <a:ln>
            <a:miter lim="800000"/>
            <a:headEnd/>
            <a:tailEnd/>
          </a:ln>
        </p:spPr>
        <p:txBody>
          <a:bodyPr/>
          <a:lstStyle/>
          <a:p>
            <a:fld id="{7331C0E0-4029-4B4D-BC58-AD002B92A28B}" type="slidenum">
              <a:rPr lang="en-CA" altLang="en-US"/>
              <a:pPr/>
              <a:t>35</a:t>
            </a:fld>
            <a:endParaRPr lang="en-CA"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There are two ways bacteria and viruses are spread by contact:</a:t>
            </a:r>
          </a:p>
          <a:p>
            <a:pPr eaLnBrk="1" hangingPunct="1">
              <a:spcBef>
                <a:spcPct val="0"/>
              </a:spcBef>
            </a:pPr>
            <a:endParaRPr lang="en-US" altLang="en-US" dirty="0" smtClean="0"/>
          </a:p>
          <a:p>
            <a:pPr eaLnBrk="1" hangingPunct="1">
              <a:spcBef>
                <a:spcPct val="0"/>
              </a:spcBef>
            </a:pPr>
            <a:r>
              <a:rPr lang="en-US" altLang="en-US" dirty="0" smtClean="0"/>
              <a:t>Direct contact - person to person </a:t>
            </a:r>
          </a:p>
          <a:p>
            <a:pPr eaLnBrk="1" hangingPunct="1">
              <a:spcBef>
                <a:spcPct val="0"/>
              </a:spcBef>
            </a:pPr>
            <a:r>
              <a:rPr lang="en-US" altLang="en-US" dirty="0" smtClean="0"/>
              <a:t>or </a:t>
            </a:r>
          </a:p>
          <a:p>
            <a:pPr eaLnBrk="1" hangingPunct="1">
              <a:spcBef>
                <a:spcPct val="0"/>
              </a:spcBef>
            </a:pPr>
            <a:r>
              <a:rPr lang="en-US" altLang="en-US" dirty="0" smtClean="0"/>
              <a:t>Indirect contact - via contaminated equipment, environmental surfaces, or contaminated hands </a:t>
            </a:r>
          </a:p>
        </p:txBody>
      </p:sp>
      <p:sp>
        <p:nvSpPr>
          <p:cNvPr id="102404" name="Slide Number Placeholder 3"/>
          <p:cNvSpPr>
            <a:spLocks noGrp="1"/>
          </p:cNvSpPr>
          <p:nvPr>
            <p:ph type="sldNum" sz="quarter" idx="5"/>
          </p:nvPr>
        </p:nvSpPr>
        <p:spPr bwMode="auto">
          <a:noFill/>
          <a:ln>
            <a:miter lim="800000"/>
            <a:headEnd/>
            <a:tailEnd/>
          </a:ln>
        </p:spPr>
        <p:txBody>
          <a:bodyPr/>
          <a:lstStyle/>
          <a:p>
            <a:fld id="{B7D0A267-3D7B-4817-B052-048CE4331A28}" type="slidenum">
              <a:rPr lang="en-CA" altLang="en-US"/>
              <a:pPr/>
              <a:t>36</a:t>
            </a:fld>
            <a:endParaRPr lang="en-CA"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Contact Precautions must be initiated by any health care professional when there is a risk of contact transmission (e.g. diarrhea, uncontained wound drainage, fecal incontinence or other discharges that increase transmission risk or identification of an organism known to be transmitted by the contact route). </a:t>
            </a:r>
          </a:p>
          <a:p>
            <a:pPr eaLnBrk="1" hangingPunct="1">
              <a:spcBef>
                <a:spcPct val="0"/>
              </a:spcBef>
            </a:pPr>
            <a:endParaRPr lang="en-US" altLang="en-US" dirty="0" smtClean="0"/>
          </a:p>
          <a:p>
            <a:pPr eaLnBrk="1" hangingPunct="1">
              <a:spcBef>
                <a:spcPct val="0"/>
              </a:spcBef>
            </a:pPr>
            <a:r>
              <a:rPr lang="en-CA" altLang="en-US" dirty="0" smtClean="0"/>
              <a:t>Preferred Patient Placement </a:t>
            </a:r>
          </a:p>
          <a:p>
            <a:pPr eaLnBrk="1" hangingPunct="1">
              <a:spcBef>
                <a:spcPct val="0"/>
              </a:spcBef>
              <a:buFontTx/>
              <a:buChar char="•"/>
            </a:pPr>
            <a:r>
              <a:rPr lang="en-US" altLang="en-US" dirty="0" smtClean="0"/>
              <a:t>Single room with a dedicated toilet and patient sink </a:t>
            </a:r>
          </a:p>
          <a:p>
            <a:pPr eaLnBrk="1" hangingPunct="1">
              <a:spcBef>
                <a:spcPct val="0"/>
              </a:spcBef>
              <a:buFontTx/>
              <a:buChar char="•"/>
            </a:pPr>
            <a:r>
              <a:rPr lang="en-US" altLang="en-US" dirty="0" smtClean="0"/>
              <a:t>Door may remain open </a:t>
            </a:r>
          </a:p>
          <a:p>
            <a:pPr eaLnBrk="1" hangingPunct="1">
              <a:spcBef>
                <a:spcPct val="0"/>
              </a:spcBef>
            </a:pPr>
            <a:endParaRPr lang="en-US" altLang="en-US" dirty="0" smtClean="0"/>
          </a:p>
          <a:p>
            <a:pPr eaLnBrk="1" hangingPunct="1">
              <a:spcBef>
                <a:spcPct val="0"/>
              </a:spcBef>
            </a:pPr>
            <a:r>
              <a:rPr lang="en-US" altLang="en-US" dirty="0" smtClean="0"/>
              <a:t>If private room is not available consider the following placement options: </a:t>
            </a:r>
          </a:p>
          <a:p>
            <a:pPr eaLnBrk="1" hangingPunct="1">
              <a:spcBef>
                <a:spcPct val="0"/>
              </a:spcBef>
              <a:buFontTx/>
              <a:buChar char="•"/>
            </a:pPr>
            <a:r>
              <a:rPr lang="en-US" altLang="en-US" dirty="0" smtClean="0"/>
              <a:t>Semi private room with a blocked bed </a:t>
            </a:r>
          </a:p>
          <a:p>
            <a:pPr eaLnBrk="1" hangingPunct="1">
              <a:spcBef>
                <a:spcPct val="0"/>
              </a:spcBef>
              <a:buFontTx/>
              <a:buChar char="•"/>
            </a:pPr>
            <a:r>
              <a:rPr lang="en-US" altLang="en-US" dirty="0" err="1" smtClean="0"/>
              <a:t>Cohorting</a:t>
            </a:r>
            <a:r>
              <a:rPr lang="en-US" altLang="en-US" dirty="0" smtClean="0"/>
              <a:t> patients who are confirmed to have the same infectious agent. This is to be done in consultation with Infection Control /Clinical Coordinator </a:t>
            </a:r>
          </a:p>
          <a:p>
            <a:pPr eaLnBrk="1" hangingPunct="1">
              <a:spcBef>
                <a:spcPct val="0"/>
              </a:spcBef>
            </a:pPr>
            <a:endParaRPr lang="en-US" altLang="en-US" dirty="0" smtClean="0"/>
          </a:p>
        </p:txBody>
      </p:sp>
      <p:sp>
        <p:nvSpPr>
          <p:cNvPr id="103428" name="Slide Number Placeholder 3"/>
          <p:cNvSpPr>
            <a:spLocks noGrp="1"/>
          </p:cNvSpPr>
          <p:nvPr>
            <p:ph type="sldNum" sz="quarter" idx="5"/>
          </p:nvPr>
        </p:nvSpPr>
        <p:spPr bwMode="auto">
          <a:noFill/>
          <a:ln>
            <a:miter lim="800000"/>
            <a:headEnd/>
            <a:tailEnd/>
          </a:ln>
        </p:spPr>
        <p:txBody>
          <a:bodyPr/>
          <a:lstStyle/>
          <a:p>
            <a:fld id="{7AFB539E-52F6-4537-BF52-A9D4C9513B31}" type="slidenum">
              <a:rPr lang="en-CA" altLang="en-US"/>
              <a:pPr/>
              <a:t>37</a:t>
            </a:fld>
            <a:endParaRPr lang="en-CA"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b="1" dirty="0" smtClean="0"/>
              <a:t>Droplet transmission </a:t>
            </a:r>
            <a:r>
              <a:rPr lang="en-US" altLang="en-US" dirty="0" smtClean="0"/>
              <a:t>occurs when mucous membranes (nose and mouth) and/or conjunctivae are contaminated by large droplets (usually &gt;5 microns) generated by an individual’s respiratory secretions; when a person coughs, sneezes, or talks, or during aerosol generating procedures such as open airway suctioning, </a:t>
            </a:r>
            <a:r>
              <a:rPr lang="en-US" altLang="en-US" dirty="0" err="1" smtClean="0"/>
              <a:t>bronchoscopy</a:t>
            </a:r>
            <a:r>
              <a:rPr lang="en-US" altLang="en-US" dirty="0" smtClean="0"/>
              <a:t> and intubation. These droplets remain suspended in the air for a short period and fall on surfaces within 2 meters (6 feet). These contaminated surfaces can be a source of contact transmission. 	</a:t>
            </a:r>
          </a:p>
          <a:p>
            <a:pPr eaLnBrk="1" hangingPunct="1">
              <a:spcBef>
                <a:spcPct val="0"/>
              </a:spcBef>
            </a:pPr>
            <a:endParaRPr lang="en-CA" altLang="en-US" dirty="0" smtClean="0"/>
          </a:p>
        </p:txBody>
      </p:sp>
      <p:sp>
        <p:nvSpPr>
          <p:cNvPr id="104452" name="Slide Number Placeholder 3"/>
          <p:cNvSpPr>
            <a:spLocks noGrp="1"/>
          </p:cNvSpPr>
          <p:nvPr>
            <p:ph type="sldNum" sz="quarter" idx="5"/>
          </p:nvPr>
        </p:nvSpPr>
        <p:spPr bwMode="auto">
          <a:noFill/>
          <a:ln>
            <a:miter lim="800000"/>
            <a:headEnd/>
            <a:tailEnd/>
          </a:ln>
        </p:spPr>
        <p:txBody>
          <a:bodyPr/>
          <a:lstStyle/>
          <a:p>
            <a:fld id="{7FED23A9-6784-41DF-96E3-F24967B9810E}" type="slidenum">
              <a:rPr lang="en-CA" altLang="en-US"/>
              <a:pPr/>
              <a:t>38</a:t>
            </a:fld>
            <a:endParaRPr lang="en-CA"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CA" altLang="en-US" dirty="0" smtClean="0"/>
              <a:t>Droplet precautions must be initiated by a health care providers at the onset of symptoms suggestive of droplet transmission infection by any health care provider. 	</a:t>
            </a:r>
          </a:p>
          <a:p>
            <a:pPr eaLnBrk="1" hangingPunct="1">
              <a:spcBef>
                <a:spcPct val="0"/>
              </a:spcBef>
            </a:pPr>
            <a:r>
              <a:rPr lang="en-US" altLang="en-US" dirty="0" smtClean="0"/>
              <a:t>Do not wait for lab confirmation. Notify Infection Control when droplet precautions is initiated </a:t>
            </a:r>
          </a:p>
          <a:p>
            <a:pPr eaLnBrk="1" hangingPunct="1">
              <a:spcBef>
                <a:spcPct val="0"/>
              </a:spcBef>
            </a:pPr>
            <a:endParaRPr lang="en-US" altLang="en-US" dirty="0" smtClean="0"/>
          </a:p>
          <a:p>
            <a:pPr eaLnBrk="1" hangingPunct="1">
              <a:spcBef>
                <a:spcPct val="0"/>
              </a:spcBef>
            </a:pPr>
            <a:r>
              <a:rPr lang="en-US" altLang="en-US" dirty="0" smtClean="0"/>
              <a:t>	</a:t>
            </a:r>
          </a:p>
          <a:p>
            <a:pPr eaLnBrk="1" hangingPunct="1">
              <a:spcBef>
                <a:spcPct val="0"/>
              </a:spcBef>
            </a:pPr>
            <a:r>
              <a:rPr lang="en-US" altLang="en-US" dirty="0" smtClean="0"/>
              <a:t>Patient Placement: </a:t>
            </a:r>
          </a:p>
          <a:p>
            <a:pPr eaLnBrk="1" hangingPunct="1">
              <a:spcBef>
                <a:spcPct val="0"/>
              </a:spcBef>
            </a:pPr>
            <a:r>
              <a:rPr lang="en-US" altLang="en-US" dirty="0" smtClean="0"/>
              <a:t>Single room with a dedicated washroom and patient sink. The door may be left open. </a:t>
            </a:r>
          </a:p>
          <a:p>
            <a:pPr eaLnBrk="1" hangingPunct="1">
              <a:spcBef>
                <a:spcPct val="0"/>
              </a:spcBef>
            </a:pPr>
            <a:endParaRPr lang="en-US" altLang="en-US" dirty="0" smtClean="0"/>
          </a:p>
          <a:p>
            <a:pPr eaLnBrk="1" hangingPunct="1">
              <a:spcBef>
                <a:spcPct val="0"/>
              </a:spcBef>
            </a:pPr>
            <a:r>
              <a:rPr lang="en-US" altLang="en-US" dirty="0" smtClean="0"/>
              <a:t>If a single room is not available the following placement can be considered: </a:t>
            </a:r>
          </a:p>
          <a:p>
            <a:pPr eaLnBrk="1" hangingPunct="1">
              <a:spcBef>
                <a:spcPct val="0"/>
              </a:spcBef>
              <a:buFontTx/>
              <a:buChar char="•"/>
            </a:pPr>
            <a:r>
              <a:rPr lang="en-US" altLang="en-US" dirty="0" smtClean="0"/>
              <a:t>Semi-private with the other bed closed. The unit needs to notify the Admitting Department. </a:t>
            </a:r>
          </a:p>
          <a:p>
            <a:pPr eaLnBrk="1" hangingPunct="1">
              <a:spcBef>
                <a:spcPct val="0"/>
              </a:spcBef>
              <a:buFontTx/>
              <a:buChar char="•"/>
            </a:pPr>
            <a:r>
              <a:rPr lang="en-US" altLang="en-US" dirty="0" smtClean="0"/>
              <a:t>Individually isolate the patient within a ward room. A spatial separation of 2 meters is to be maintained in between patients. Curtains are pulled in between patients. </a:t>
            </a:r>
          </a:p>
        </p:txBody>
      </p:sp>
      <p:sp>
        <p:nvSpPr>
          <p:cNvPr id="105476" name="Slide Number Placeholder 3"/>
          <p:cNvSpPr>
            <a:spLocks noGrp="1"/>
          </p:cNvSpPr>
          <p:nvPr>
            <p:ph type="sldNum" sz="quarter" idx="5"/>
          </p:nvPr>
        </p:nvSpPr>
        <p:spPr bwMode="auto">
          <a:noFill/>
          <a:ln>
            <a:miter lim="800000"/>
            <a:headEnd/>
            <a:tailEnd/>
          </a:ln>
        </p:spPr>
        <p:txBody>
          <a:bodyPr/>
          <a:lstStyle/>
          <a:p>
            <a:fld id="{0BFCA3E1-ACB3-4A31-946F-14E016CCADE3}" type="slidenum">
              <a:rPr lang="en-CA" altLang="en-US"/>
              <a:pPr/>
              <a:t>39</a:t>
            </a:fld>
            <a:endParaRPr lang="en-CA"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altLang="en-US" dirty="0" smtClean="0"/>
          </a:p>
        </p:txBody>
      </p:sp>
      <p:sp>
        <p:nvSpPr>
          <p:cNvPr id="106500" name="Slide Number Placeholder 3"/>
          <p:cNvSpPr>
            <a:spLocks noGrp="1"/>
          </p:cNvSpPr>
          <p:nvPr>
            <p:ph type="sldNum" sz="quarter" idx="5"/>
          </p:nvPr>
        </p:nvSpPr>
        <p:spPr bwMode="auto">
          <a:noFill/>
          <a:ln>
            <a:miter lim="800000"/>
            <a:headEnd/>
            <a:tailEnd/>
          </a:ln>
        </p:spPr>
        <p:txBody>
          <a:bodyPr/>
          <a:lstStyle/>
          <a:p>
            <a:fld id="{1B8930BC-06C2-452A-922C-B3C7CBA98E8B}" type="slidenum">
              <a:rPr lang="en-CA" altLang="en-US"/>
              <a:pPr/>
              <a:t>40</a:t>
            </a:fld>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altLang="en-US" smtClean="0"/>
              <a:t>There are 5 basic elements of Routine Practice.  Each one will be discussed in more detail throughout this presentation</a:t>
            </a:r>
            <a:endParaRPr lang="en-US" alt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D6BA40F2-5170-4ACE-BD1F-ACADB98B4BA7}" type="slidenum">
              <a:rPr lang="en-CA" altLang="en-US"/>
              <a:pPr/>
              <a:t>5</a:t>
            </a:fld>
            <a:endParaRPr lang="en-CA"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altLang="en-US" dirty="0" smtClean="0"/>
          </a:p>
        </p:txBody>
      </p:sp>
      <p:sp>
        <p:nvSpPr>
          <p:cNvPr id="107524" name="Slide Number Placeholder 3"/>
          <p:cNvSpPr>
            <a:spLocks noGrp="1"/>
          </p:cNvSpPr>
          <p:nvPr>
            <p:ph type="sldNum" sz="quarter" idx="5"/>
          </p:nvPr>
        </p:nvSpPr>
        <p:spPr bwMode="auto">
          <a:noFill/>
          <a:ln>
            <a:miter lim="800000"/>
            <a:headEnd/>
            <a:tailEnd/>
          </a:ln>
        </p:spPr>
        <p:txBody>
          <a:bodyPr/>
          <a:lstStyle/>
          <a:p>
            <a:fld id="{FE269499-8279-4A99-9080-05B7F1695888}" type="slidenum">
              <a:rPr lang="en-CA" altLang="en-US"/>
              <a:pPr/>
              <a:t>41</a:t>
            </a:fld>
            <a:endParaRPr lang="en-CA"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b="1" dirty="0" smtClean="0"/>
              <a:t>Initiation of Airborne Precautions </a:t>
            </a:r>
            <a:endParaRPr lang="en-US" altLang="en-US" dirty="0" smtClean="0"/>
          </a:p>
          <a:p>
            <a:pPr eaLnBrk="1" hangingPunct="1">
              <a:spcBef>
                <a:spcPct val="0"/>
              </a:spcBef>
            </a:pPr>
            <a:r>
              <a:rPr lang="en-US" altLang="en-US" dirty="0" smtClean="0"/>
              <a:t>• Airborne precautions must be instituted at the onset of symptoms suggestive of airborne transmitted infection by any health care provider</a:t>
            </a:r>
          </a:p>
          <a:p>
            <a:pPr eaLnBrk="1" hangingPunct="1">
              <a:spcBef>
                <a:spcPct val="0"/>
              </a:spcBef>
              <a:buFontTx/>
              <a:buChar char="•"/>
            </a:pPr>
            <a:r>
              <a:rPr lang="en-US" altLang="en-US" dirty="0" smtClean="0"/>
              <a:t>Notify Infection Prevention and Control if Airborne Precautions are initiated </a:t>
            </a:r>
          </a:p>
          <a:p>
            <a:pPr eaLnBrk="1" hangingPunct="1">
              <a:spcBef>
                <a:spcPct val="0"/>
              </a:spcBef>
            </a:pPr>
            <a:r>
              <a:rPr lang="en-US" altLang="en-US" dirty="0" smtClean="0"/>
              <a:t>• Infection Control or delegate will notify Engineering and Operations that they need to verify if the AIIR is functioning properly. </a:t>
            </a:r>
          </a:p>
          <a:p>
            <a:pPr eaLnBrk="1" hangingPunct="1">
              <a:spcBef>
                <a:spcPct val="0"/>
              </a:spcBef>
            </a:pPr>
            <a:r>
              <a:rPr lang="en-US" altLang="en-US" dirty="0" smtClean="0"/>
              <a:t>• Patient must be moved to an airborne infection isolation room (AIIR) as soon as possible </a:t>
            </a:r>
          </a:p>
          <a:p>
            <a:pPr eaLnBrk="1" hangingPunct="1">
              <a:spcBef>
                <a:spcPct val="0"/>
              </a:spcBef>
            </a:pPr>
            <a:r>
              <a:rPr lang="en-US" altLang="en-US" dirty="0" smtClean="0"/>
              <a:t>• The door of the patient’s room </a:t>
            </a:r>
            <a:r>
              <a:rPr lang="en-US" altLang="en-US" b="1" dirty="0" smtClean="0"/>
              <a:t>must be kept closed </a:t>
            </a:r>
            <a:r>
              <a:rPr lang="en-US" altLang="en-US" dirty="0" smtClean="0"/>
              <a:t>at all times, even when the patient is not in the room. The door between the anteroom and the hall </a:t>
            </a:r>
            <a:r>
              <a:rPr lang="en-US" altLang="en-US" b="1" i="1" dirty="0" smtClean="0"/>
              <a:t>must </a:t>
            </a:r>
            <a:r>
              <a:rPr lang="en-US" altLang="en-US" dirty="0" smtClean="0"/>
              <a:t>all be kept closed at all times. </a:t>
            </a:r>
          </a:p>
          <a:p>
            <a:pPr eaLnBrk="1" hangingPunct="1">
              <a:spcBef>
                <a:spcPct val="0"/>
              </a:spcBef>
            </a:pPr>
            <a:endParaRPr lang="en-US" altLang="en-US" dirty="0" smtClean="0"/>
          </a:p>
          <a:p>
            <a:pPr eaLnBrk="1" hangingPunct="1">
              <a:spcBef>
                <a:spcPct val="0"/>
              </a:spcBef>
            </a:pPr>
            <a:r>
              <a:rPr lang="en-US" altLang="en-US" dirty="0" smtClean="0"/>
              <a:t>While waiting to transfer the patient to an AIIR, the health care provider should: </a:t>
            </a:r>
          </a:p>
          <a:p>
            <a:pPr eaLnBrk="1" hangingPunct="1">
              <a:spcBef>
                <a:spcPct val="0"/>
              </a:spcBef>
              <a:buFontTx/>
              <a:buChar char="•"/>
            </a:pPr>
            <a:r>
              <a:rPr lang="en-US" altLang="en-US" dirty="0" smtClean="0"/>
              <a:t>Have the patient put on a surgical/procedure mask</a:t>
            </a:r>
          </a:p>
          <a:p>
            <a:pPr eaLnBrk="1" hangingPunct="1">
              <a:spcBef>
                <a:spcPct val="0"/>
              </a:spcBef>
              <a:buFontTx/>
              <a:buChar char="•"/>
            </a:pPr>
            <a:r>
              <a:rPr lang="en-US" altLang="en-US" dirty="0" smtClean="0"/>
              <a:t>If the patient is in a ward room, pull the curtains and place the airborne sign on the curtain</a:t>
            </a:r>
          </a:p>
          <a:p>
            <a:pPr eaLnBrk="1" hangingPunct="1">
              <a:spcBef>
                <a:spcPct val="0"/>
              </a:spcBef>
              <a:buFontTx/>
              <a:buChar char="•"/>
            </a:pPr>
            <a:r>
              <a:rPr lang="en-US" altLang="en-US" dirty="0" smtClean="0"/>
              <a:t>If the patient is in a private room, close the door and place the sign on the door. </a:t>
            </a:r>
          </a:p>
        </p:txBody>
      </p:sp>
      <p:sp>
        <p:nvSpPr>
          <p:cNvPr id="108548" name="Slide Number Placeholder 3"/>
          <p:cNvSpPr>
            <a:spLocks noGrp="1"/>
          </p:cNvSpPr>
          <p:nvPr>
            <p:ph type="sldNum" sz="quarter" idx="5"/>
          </p:nvPr>
        </p:nvSpPr>
        <p:spPr bwMode="auto">
          <a:noFill/>
          <a:ln>
            <a:miter lim="800000"/>
            <a:headEnd/>
            <a:tailEnd/>
          </a:ln>
        </p:spPr>
        <p:txBody>
          <a:bodyPr/>
          <a:lstStyle/>
          <a:p>
            <a:fld id="{270EDC35-ED78-4D17-9B58-70E39B84B9C2}" type="slidenum">
              <a:rPr lang="en-CA" altLang="en-US"/>
              <a:pPr/>
              <a:t>42</a:t>
            </a:fld>
            <a:endParaRPr lang="en-CA"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custDataLst>
              <p:tags r:id="rId1"/>
            </p:custDataLst>
          </p:nvPr>
        </p:nvSpPr>
        <p:spPr/>
        <p:txBody>
          <a:bodyPr>
            <a:normAutofit lnSpcReduction="10000"/>
          </a:bodyPr>
          <a:lstStyle/>
          <a:p>
            <a:pPr eaLnBrk="1" fontAlgn="auto" hangingPunct="1">
              <a:lnSpc>
                <a:spcPct val="80000"/>
              </a:lnSpc>
              <a:spcBef>
                <a:spcPts val="0"/>
              </a:spcBef>
              <a:spcAft>
                <a:spcPts val="0"/>
              </a:spcAft>
              <a:defRPr/>
            </a:pPr>
            <a:r>
              <a:rPr lang="en-US" altLang="en-US" b="1" dirty="0"/>
              <a:t>Aerosol: </a:t>
            </a:r>
            <a:r>
              <a:rPr lang="en-US" altLang="en-US" dirty="0"/>
              <a:t>small droplet of moisture that may carry microorganisms. Aerosols may be light enough to remain suspended in the air for short periods of time, allowing inhalation of the microorganism. </a:t>
            </a:r>
          </a:p>
          <a:p>
            <a:pPr eaLnBrk="1" fontAlgn="auto" hangingPunct="1">
              <a:lnSpc>
                <a:spcPct val="80000"/>
              </a:lnSpc>
              <a:spcBef>
                <a:spcPts val="0"/>
              </a:spcBef>
              <a:spcAft>
                <a:spcPts val="0"/>
              </a:spcAft>
              <a:defRPr/>
            </a:pPr>
            <a:r>
              <a:rPr lang="en-US" altLang="en-US" dirty="0"/>
              <a:t>	</a:t>
            </a:r>
          </a:p>
          <a:p>
            <a:pPr eaLnBrk="1" fontAlgn="auto" hangingPunct="1">
              <a:lnSpc>
                <a:spcPct val="80000"/>
              </a:lnSpc>
              <a:spcBef>
                <a:spcPts val="0"/>
              </a:spcBef>
              <a:spcAft>
                <a:spcPts val="0"/>
              </a:spcAft>
              <a:defRPr/>
            </a:pPr>
            <a:r>
              <a:rPr lang="en-US" altLang="en-US" dirty="0"/>
              <a:t>The following are examples of the most frequently used aerosol-generating procedures: </a:t>
            </a:r>
          </a:p>
          <a:p>
            <a:pPr eaLnBrk="1" fontAlgn="auto" hangingPunct="1">
              <a:lnSpc>
                <a:spcPct val="80000"/>
              </a:lnSpc>
              <a:spcBef>
                <a:spcPts val="0"/>
              </a:spcBef>
              <a:spcAft>
                <a:spcPts val="0"/>
              </a:spcAft>
              <a:buFontTx/>
              <a:buChar char="•"/>
              <a:defRPr/>
            </a:pPr>
            <a:r>
              <a:rPr lang="en-US" altLang="en-US" dirty="0"/>
              <a:t> Aerosolized or nebulizer medication administration/ therapies </a:t>
            </a:r>
          </a:p>
          <a:p>
            <a:pPr eaLnBrk="1" fontAlgn="auto" hangingPunct="1">
              <a:lnSpc>
                <a:spcPct val="80000"/>
              </a:lnSpc>
              <a:spcBef>
                <a:spcPts val="0"/>
              </a:spcBef>
              <a:spcAft>
                <a:spcPts val="0"/>
              </a:spcAft>
              <a:buFontTx/>
              <a:buChar char="•"/>
              <a:defRPr/>
            </a:pPr>
            <a:r>
              <a:rPr lang="en-US" altLang="en-US" dirty="0"/>
              <a:t> Use of bag-valve mask to ventilate patient </a:t>
            </a:r>
          </a:p>
          <a:p>
            <a:pPr eaLnBrk="1" fontAlgn="auto" hangingPunct="1">
              <a:lnSpc>
                <a:spcPct val="80000"/>
              </a:lnSpc>
              <a:spcBef>
                <a:spcPts val="0"/>
              </a:spcBef>
              <a:spcAft>
                <a:spcPts val="0"/>
              </a:spcAft>
              <a:buFontTx/>
              <a:buChar char="•"/>
              <a:defRPr/>
            </a:pPr>
            <a:r>
              <a:rPr lang="en-US" altLang="en-US" dirty="0"/>
              <a:t> Endotracheal intubation, at any time </a:t>
            </a:r>
          </a:p>
          <a:p>
            <a:pPr eaLnBrk="1" fontAlgn="auto" hangingPunct="1">
              <a:lnSpc>
                <a:spcPct val="80000"/>
              </a:lnSpc>
              <a:spcBef>
                <a:spcPts val="0"/>
              </a:spcBef>
              <a:spcAft>
                <a:spcPts val="0"/>
              </a:spcAft>
              <a:buFontTx/>
              <a:buChar char="•"/>
              <a:defRPr/>
            </a:pPr>
            <a:r>
              <a:rPr lang="en-US" altLang="en-US" dirty="0"/>
              <a:t> </a:t>
            </a:r>
            <a:r>
              <a:rPr lang="en-US" altLang="en-US" dirty="0" err="1"/>
              <a:t>Extubation</a:t>
            </a:r>
            <a:r>
              <a:rPr lang="en-US" altLang="en-US" dirty="0"/>
              <a:t> </a:t>
            </a:r>
          </a:p>
          <a:p>
            <a:pPr eaLnBrk="1" fontAlgn="auto" hangingPunct="1">
              <a:lnSpc>
                <a:spcPct val="80000"/>
              </a:lnSpc>
              <a:spcBef>
                <a:spcPts val="0"/>
              </a:spcBef>
              <a:spcAft>
                <a:spcPts val="0"/>
              </a:spcAft>
              <a:buFontTx/>
              <a:buChar char="•"/>
              <a:defRPr/>
            </a:pPr>
            <a:r>
              <a:rPr lang="en-US" altLang="en-US" dirty="0"/>
              <a:t> Open airway suctioning </a:t>
            </a:r>
          </a:p>
          <a:p>
            <a:pPr eaLnBrk="1" fontAlgn="auto" hangingPunct="1">
              <a:lnSpc>
                <a:spcPct val="80000"/>
              </a:lnSpc>
              <a:spcBef>
                <a:spcPts val="0"/>
              </a:spcBef>
              <a:spcAft>
                <a:spcPts val="0"/>
              </a:spcAft>
              <a:buFontTx/>
              <a:buChar char="•"/>
              <a:defRPr/>
            </a:pPr>
            <a:r>
              <a:rPr lang="en-US" altLang="en-US" dirty="0"/>
              <a:t> Sputum induction </a:t>
            </a:r>
            <a:r>
              <a:rPr lang="en-US" altLang="en-US" b="1" dirty="0"/>
              <a:t>(N95 mask always required)</a:t>
            </a:r>
            <a:r>
              <a:rPr lang="en-US" altLang="en-US" dirty="0"/>
              <a:t> </a:t>
            </a:r>
          </a:p>
          <a:p>
            <a:pPr eaLnBrk="1" fontAlgn="auto" hangingPunct="1">
              <a:lnSpc>
                <a:spcPct val="80000"/>
              </a:lnSpc>
              <a:spcBef>
                <a:spcPts val="0"/>
              </a:spcBef>
              <a:spcAft>
                <a:spcPts val="0"/>
              </a:spcAft>
              <a:buFontTx/>
              <a:buChar char="•"/>
              <a:defRPr/>
            </a:pPr>
            <a:r>
              <a:rPr lang="en-US" altLang="en-US" dirty="0"/>
              <a:t> Bronchoscopy </a:t>
            </a:r>
            <a:r>
              <a:rPr lang="en-US" altLang="en-US" b="1" dirty="0"/>
              <a:t>(N95 required for diagnostic bronchoscopy when TB is in the differential diagnosis</a:t>
            </a:r>
            <a:r>
              <a:rPr lang="en-US" altLang="en-US" dirty="0"/>
              <a:t>) </a:t>
            </a:r>
          </a:p>
          <a:p>
            <a:pPr eaLnBrk="1" fontAlgn="auto" hangingPunct="1">
              <a:lnSpc>
                <a:spcPct val="80000"/>
              </a:lnSpc>
              <a:spcBef>
                <a:spcPts val="0"/>
              </a:spcBef>
              <a:spcAft>
                <a:spcPts val="0"/>
              </a:spcAft>
              <a:buFontTx/>
              <a:buChar char="•"/>
              <a:defRPr/>
            </a:pPr>
            <a:r>
              <a:rPr lang="en-US" altLang="en-US" dirty="0"/>
              <a:t> Other upper airway endoscopy, </a:t>
            </a:r>
          </a:p>
          <a:p>
            <a:pPr eaLnBrk="1" fontAlgn="auto" hangingPunct="1">
              <a:lnSpc>
                <a:spcPct val="80000"/>
              </a:lnSpc>
              <a:spcBef>
                <a:spcPts val="0"/>
              </a:spcBef>
              <a:spcAft>
                <a:spcPts val="0"/>
              </a:spcAft>
              <a:buFontTx/>
              <a:buChar char="•"/>
              <a:defRPr/>
            </a:pPr>
            <a:r>
              <a:rPr lang="en-US" altLang="en-US" dirty="0"/>
              <a:t> Mechanical ventilation: high-frequency oscillatory ventilation, circuit changes, HME filter changes, circuit disconnections/openings </a:t>
            </a:r>
          </a:p>
          <a:p>
            <a:pPr eaLnBrk="1" fontAlgn="auto" hangingPunct="1">
              <a:lnSpc>
                <a:spcPct val="80000"/>
              </a:lnSpc>
              <a:spcBef>
                <a:spcPts val="0"/>
              </a:spcBef>
              <a:spcAft>
                <a:spcPts val="0"/>
              </a:spcAft>
              <a:buFontTx/>
              <a:buChar char="•"/>
              <a:defRPr/>
            </a:pPr>
            <a:r>
              <a:rPr lang="en-US" altLang="en-US" dirty="0"/>
              <a:t> In- </a:t>
            </a:r>
            <a:r>
              <a:rPr lang="en-US" altLang="en-US" dirty="0" err="1"/>
              <a:t>Exsufflation</a:t>
            </a:r>
            <a:r>
              <a:rPr lang="en-US" altLang="en-US" dirty="0"/>
              <a:t> </a:t>
            </a:r>
          </a:p>
          <a:p>
            <a:pPr eaLnBrk="1" fontAlgn="auto" hangingPunct="1">
              <a:lnSpc>
                <a:spcPct val="80000"/>
              </a:lnSpc>
              <a:spcBef>
                <a:spcPts val="0"/>
              </a:spcBef>
              <a:spcAft>
                <a:spcPts val="0"/>
              </a:spcAft>
              <a:buFontTx/>
              <a:buChar char="•"/>
              <a:defRPr/>
            </a:pPr>
            <a:r>
              <a:rPr lang="en-US" altLang="en-US" dirty="0"/>
              <a:t> Manual lung volume recruitment </a:t>
            </a:r>
          </a:p>
          <a:p>
            <a:pPr eaLnBrk="1" fontAlgn="auto" hangingPunct="1">
              <a:lnSpc>
                <a:spcPct val="80000"/>
              </a:lnSpc>
              <a:spcBef>
                <a:spcPts val="0"/>
              </a:spcBef>
              <a:spcAft>
                <a:spcPts val="0"/>
              </a:spcAft>
              <a:buFontTx/>
              <a:buChar char="•"/>
              <a:defRPr/>
            </a:pPr>
            <a:r>
              <a:rPr lang="en-US" altLang="en-US" dirty="0"/>
              <a:t> Chest physiotherapy </a:t>
            </a:r>
          </a:p>
          <a:p>
            <a:pPr eaLnBrk="1" fontAlgn="auto" hangingPunct="1">
              <a:lnSpc>
                <a:spcPct val="80000"/>
              </a:lnSpc>
              <a:spcBef>
                <a:spcPts val="0"/>
              </a:spcBef>
              <a:spcAft>
                <a:spcPts val="0"/>
              </a:spcAft>
              <a:buFontTx/>
              <a:buChar char="•"/>
              <a:defRPr/>
            </a:pPr>
            <a:r>
              <a:rPr lang="en-US" altLang="en-US" dirty="0"/>
              <a:t> Assisted cough maneuvers </a:t>
            </a:r>
          </a:p>
          <a:p>
            <a:pPr eaLnBrk="1" fontAlgn="auto" hangingPunct="1">
              <a:lnSpc>
                <a:spcPct val="80000"/>
              </a:lnSpc>
              <a:spcBef>
                <a:spcPts val="0"/>
              </a:spcBef>
              <a:spcAft>
                <a:spcPts val="0"/>
              </a:spcAft>
              <a:buFontTx/>
              <a:buChar char="•"/>
              <a:defRPr/>
            </a:pPr>
            <a:r>
              <a:rPr lang="en-US" altLang="en-US" dirty="0"/>
              <a:t> Open thoracotomy </a:t>
            </a:r>
          </a:p>
          <a:p>
            <a:pPr eaLnBrk="1" fontAlgn="auto" hangingPunct="1">
              <a:lnSpc>
                <a:spcPct val="80000"/>
              </a:lnSpc>
              <a:spcBef>
                <a:spcPts val="0"/>
              </a:spcBef>
              <a:spcAft>
                <a:spcPts val="0"/>
              </a:spcAft>
              <a:buFontTx/>
              <a:buChar char="•"/>
              <a:defRPr/>
            </a:pPr>
            <a:r>
              <a:rPr lang="en-US" altLang="en-US" dirty="0"/>
              <a:t> Tracheotomy and tracheostomy care </a:t>
            </a:r>
          </a:p>
          <a:p>
            <a:pPr eaLnBrk="1" fontAlgn="auto" hangingPunct="1">
              <a:lnSpc>
                <a:spcPct val="80000"/>
              </a:lnSpc>
              <a:spcBef>
                <a:spcPts val="0"/>
              </a:spcBef>
              <a:spcAft>
                <a:spcPts val="0"/>
              </a:spcAft>
              <a:buFontTx/>
              <a:buChar char="•"/>
              <a:defRPr/>
            </a:pPr>
            <a:r>
              <a:rPr lang="en-US" altLang="en-US" dirty="0"/>
              <a:t> Tube or needle thoracotomy</a:t>
            </a:r>
          </a:p>
          <a:p>
            <a:pPr eaLnBrk="1" fontAlgn="auto" hangingPunct="1">
              <a:lnSpc>
                <a:spcPct val="80000"/>
              </a:lnSpc>
              <a:spcBef>
                <a:spcPts val="0"/>
              </a:spcBef>
              <a:spcAft>
                <a:spcPts val="0"/>
              </a:spcAft>
              <a:buFontTx/>
              <a:buChar char="•"/>
              <a:defRPr/>
            </a:pPr>
            <a:r>
              <a:rPr lang="en-US" altLang="en-US" dirty="0"/>
              <a:t> Non-invasive positive pressure ventilation e.g., CPAP, </a:t>
            </a:r>
            <a:r>
              <a:rPr lang="en-US" altLang="en-US" dirty="0" err="1"/>
              <a:t>BiPAP</a:t>
            </a:r>
            <a:r>
              <a:rPr lang="en-US" altLang="en-US" dirty="0"/>
              <a:t> </a:t>
            </a:r>
          </a:p>
          <a:p>
            <a:pPr eaLnBrk="1" fontAlgn="auto" hangingPunct="1">
              <a:lnSpc>
                <a:spcPct val="80000"/>
              </a:lnSpc>
              <a:spcBef>
                <a:spcPts val="0"/>
              </a:spcBef>
              <a:spcAft>
                <a:spcPts val="0"/>
              </a:spcAft>
              <a:buFontTx/>
              <a:buChar char="•"/>
              <a:defRPr/>
            </a:pPr>
            <a:r>
              <a:rPr lang="en-US" altLang="en-US" dirty="0"/>
              <a:t> Aerosol humidification and oxygen concentrations of 50% or higher </a:t>
            </a:r>
          </a:p>
          <a:p>
            <a:pPr eaLnBrk="1" fontAlgn="auto" hangingPunct="1">
              <a:lnSpc>
                <a:spcPct val="80000"/>
              </a:lnSpc>
              <a:spcBef>
                <a:spcPts val="0"/>
              </a:spcBef>
              <a:spcAft>
                <a:spcPts val="0"/>
              </a:spcAft>
              <a:buFontTx/>
              <a:buChar char="•"/>
              <a:defRPr/>
            </a:pPr>
            <a:r>
              <a:rPr lang="en-US" altLang="en-US" dirty="0"/>
              <a:t> </a:t>
            </a:r>
            <a:r>
              <a:rPr lang="en-US" altLang="en-US" dirty="0" err="1"/>
              <a:t>Spirometry</a:t>
            </a:r>
            <a:r>
              <a:rPr lang="en-US" altLang="en-US" dirty="0"/>
              <a:t> and pulmonary function testing </a:t>
            </a:r>
          </a:p>
          <a:p>
            <a:pPr eaLnBrk="1" fontAlgn="auto" hangingPunct="1">
              <a:lnSpc>
                <a:spcPct val="80000"/>
              </a:lnSpc>
              <a:spcBef>
                <a:spcPts val="0"/>
              </a:spcBef>
              <a:spcAft>
                <a:spcPts val="0"/>
              </a:spcAft>
              <a:buFontTx/>
              <a:buChar char="•"/>
              <a:defRPr/>
            </a:pPr>
            <a:endParaRPr lang="en-US" altLang="en-US" dirty="0"/>
          </a:p>
          <a:p>
            <a:pPr eaLnBrk="1" fontAlgn="auto" hangingPunct="1">
              <a:lnSpc>
                <a:spcPct val="80000"/>
              </a:lnSpc>
              <a:spcBef>
                <a:spcPts val="0"/>
              </a:spcBef>
              <a:spcAft>
                <a:spcPts val="0"/>
              </a:spcAft>
              <a:defRPr/>
            </a:pPr>
            <a:r>
              <a:rPr lang="en-US" altLang="en-US" dirty="0"/>
              <a:t>Prior to any procedure, the health care provider must assess the potential for generating aerosols or droplets and must use the appropriate protection </a:t>
            </a:r>
          </a:p>
        </p:txBody>
      </p:sp>
      <p:sp>
        <p:nvSpPr>
          <p:cNvPr id="109572" name="Slide Number Placeholder 3"/>
          <p:cNvSpPr>
            <a:spLocks noGrp="1"/>
          </p:cNvSpPr>
          <p:nvPr>
            <p:ph type="sldNum" sz="quarter" idx="5"/>
          </p:nvPr>
        </p:nvSpPr>
        <p:spPr bwMode="auto">
          <a:noFill/>
          <a:ln>
            <a:miter lim="800000"/>
            <a:headEnd/>
            <a:tailEnd/>
          </a:ln>
        </p:spPr>
        <p:txBody>
          <a:bodyPr/>
          <a:lstStyle/>
          <a:p>
            <a:fld id="{E8F7A9BD-4B60-4DD0-9E5E-3F62C385DA3B}" type="slidenum">
              <a:rPr lang="en-CA" altLang="en-US"/>
              <a:pPr/>
              <a:t>43</a:t>
            </a:fld>
            <a:endParaRPr lang="en-CA"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altLang="en-US" dirty="0" smtClean="0"/>
          </a:p>
        </p:txBody>
      </p:sp>
      <p:sp>
        <p:nvSpPr>
          <p:cNvPr id="110596" name="Slide Number Placeholder 3"/>
          <p:cNvSpPr>
            <a:spLocks noGrp="1"/>
          </p:cNvSpPr>
          <p:nvPr>
            <p:ph type="sldNum" sz="quarter" idx="5"/>
          </p:nvPr>
        </p:nvSpPr>
        <p:spPr bwMode="auto">
          <a:noFill/>
          <a:ln>
            <a:miter lim="800000"/>
            <a:headEnd/>
            <a:tailEnd/>
          </a:ln>
        </p:spPr>
        <p:txBody>
          <a:bodyPr/>
          <a:lstStyle/>
          <a:p>
            <a:fld id="{E9EFFCD0-01B6-4F9A-A672-66C0554D4111}" type="slidenum">
              <a:rPr lang="en-CA" altLang="en-US"/>
              <a:pPr/>
              <a:t>44</a:t>
            </a:fld>
            <a:endParaRPr lang="en-CA"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altLang="en-US" dirty="0" smtClean="0"/>
          </a:p>
        </p:txBody>
      </p:sp>
      <p:sp>
        <p:nvSpPr>
          <p:cNvPr id="112644" name="Slide Number Placeholder 3"/>
          <p:cNvSpPr>
            <a:spLocks noGrp="1"/>
          </p:cNvSpPr>
          <p:nvPr>
            <p:ph type="sldNum" sz="quarter" idx="5"/>
          </p:nvPr>
        </p:nvSpPr>
        <p:spPr bwMode="auto">
          <a:noFill/>
          <a:ln>
            <a:miter lim="800000"/>
            <a:headEnd/>
            <a:tailEnd/>
          </a:ln>
        </p:spPr>
        <p:txBody>
          <a:bodyPr/>
          <a:lstStyle/>
          <a:p>
            <a:fld id="{C870AAEA-7860-459F-A7C2-1AD6B4CA8215}" type="slidenum">
              <a:rPr lang="en-CA" altLang="en-US"/>
              <a:pPr/>
              <a:t>45</a:t>
            </a:fld>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marL="216233" indent="-216233" eaLnBrk="1" hangingPunct="1">
              <a:lnSpc>
                <a:spcPct val="90000"/>
              </a:lnSpc>
              <a:spcBef>
                <a:spcPct val="0"/>
              </a:spcBef>
            </a:pPr>
            <a:r>
              <a:rPr lang="en-CA" altLang="en-US" dirty="0" smtClean="0"/>
              <a:t>The first element of Routine Practice is Hand Hygiene.</a:t>
            </a:r>
          </a:p>
          <a:p>
            <a:pPr marL="216233" indent="-216233" eaLnBrk="1" hangingPunct="1">
              <a:lnSpc>
                <a:spcPct val="90000"/>
              </a:lnSpc>
              <a:spcBef>
                <a:spcPct val="0"/>
              </a:spcBef>
            </a:pPr>
            <a:endParaRPr lang="en-CA" altLang="en-US" dirty="0" smtClean="0"/>
          </a:p>
          <a:p>
            <a:pPr marL="216233" indent="-216233" eaLnBrk="1" hangingPunct="1">
              <a:lnSpc>
                <a:spcPct val="90000"/>
              </a:lnSpc>
              <a:spcBef>
                <a:spcPct val="0"/>
              </a:spcBef>
            </a:pPr>
            <a:r>
              <a:rPr lang="en-CA" altLang="en-US" b="1" dirty="0" smtClean="0"/>
              <a:t>Hand Hygiene means cleaning your hands. </a:t>
            </a:r>
          </a:p>
          <a:p>
            <a:pPr marL="216233" indent="-216233" eaLnBrk="1" hangingPunct="1">
              <a:lnSpc>
                <a:spcPct val="90000"/>
              </a:lnSpc>
              <a:spcBef>
                <a:spcPct val="0"/>
              </a:spcBef>
            </a:pPr>
            <a:endParaRPr lang="en-CA" altLang="en-US" dirty="0" smtClean="0"/>
          </a:p>
          <a:p>
            <a:pPr marL="216233" indent="-216233" eaLnBrk="1" hangingPunct="1">
              <a:lnSpc>
                <a:spcPct val="90000"/>
              </a:lnSpc>
              <a:spcBef>
                <a:spcPct val="0"/>
              </a:spcBef>
            </a:pPr>
            <a:r>
              <a:rPr lang="en-CA" altLang="en-US" dirty="0" smtClean="0"/>
              <a:t>To understand the importance of hand hygiene, below you will find the 5 steps which contribute to the spread of germ by the hands of health care providers: </a:t>
            </a:r>
          </a:p>
          <a:p>
            <a:pPr marL="216233" indent="-216233" eaLnBrk="1" hangingPunct="1">
              <a:lnSpc>
                <a:spcPct val="90000"/>
              </a:lnSpc>
              <a:spcBef>
                <a:spcPct val="0"/>
              </a:spcBef>
            </a:pPr>
            <a:endParaRPr lang="en-CA" altLang="en-US" dirty="0" smtClean="0"/>
          </a:p>
          <a:p>
            <a:pPr marL="216233" indent="-216233" eaLnBrk="1" hangingPunct="1">
              <a:lnSpc>
                <a:spcPct val="90000"/>
              </a:lnSpc>
              <a:spcBef>
                <a:spcPct val="0"/>
              </a:spcBef>
              <a:buFontTx/>
              <a:buAutoNum type="arabicParenR"/>
            </a:pPr>
            <a:r>
              <a:rPr lang="en-CA" altLang="en-US" dirty="0" smtClean="0"/>
              <a:t>Bacteria and viruses present on patient skin and environmental surfaces</a:t>
            </a:r>
          </a:p>
          <a:p>
            <a:pPr marL="216233" indent="-216233" eaLnBrk="1" hangingPunct="1">
              <a:lnSpc>
                <a:spcPct val="90000"/>
              </a:lnSpc>
              <a:spcBef>
                <a:spcPct val="0"/>
              </a:spcBef>
              <a:buFontTx/>
              <a:buAutoNum type="arabicParenR"/>
            </a:pPr>
            <a:r>
              <a:rPr lang="en-CA" altLang="en-US" dirty="0" smtClean="0"/>
              <a:t>Bacteria and viruses transfer on health care provider hands</a:t>
            </a:r>
          </a:p>
          <a:p>
            <a:pPr marL="216233" indent="-216233" eaLnBrk="1" hangingPunct="1">
              <a:lnSpc>
                <a:spcPct val="90000"/>
              </a:lnSpc>
              <a:spcBef>
                <a:spcPct val="0"/>
              </a:spcBef>
              <a:buFontTx/>
              <a:buAutoNum type="arabicParenR"/>
            </a:pPr>
            <a:r>
              <a:rPr lang="en-CA" altLang="en-US" dirty="0" smtClean="0"/>
              <a:t>Bacteria and viruses survive on hands</a:t>
            </a:r>
          </a:p>
          <a:p>
            <a:pPr marL="216233" indent="-216233" eaLnBrk="1" hangingPunct="1">
              <a:lnSpc>
                <a:spcPct val="90000"/>
              </a:lnSpc>
              <a:spcBef>
                <a:spcPct val="0"/>
              </a:spcBef>
              <a:buFontTx/>
              <a:buAutoNum type="arabicParenR"/>
            </a:pPr>
            <a:r>
              <a:rPr lang="en-CA" altLang="en-US" dirty="0" smtClean="0"/>
              <a:t>Defective hand cleaning results in hands remaining contaminated</a:t>
            </a:r>
          </a:p>
          <a:p>
            <a:pPr marL="216233" indent="-216233" eaLnBrk="1" hangingPunct="1">
              <a:lnSpc>
                <a:spcPct val="90000"/>
              </a:lnSpc>
              <a:spcBef>
                <a:spcPct val="0"/>
              </a:spcBef>
              <a:buFontTx/>
              <a:buAutoNum type="arabicParenR"/>
            </a:pPr>
            <a:r>
              <a:rPr lang="en-CA" altLang="en-US" dirty="0" smtClean="0"/>
              <a:t>Contaminated hands cross-transmit bacteria and viruses</a:t>
            </a:r>
            <a:endParaRPr lang="en-US" altLang="en-US" dirty="0" smtClean="0"/>
          </a:p>
          <a:p>
            <a:pPr marL="216233" indent="-216233" eaLnBrk="1" hangingPunct="1">
              <a:lnSpc>
                <a:spcPct val="90000"/>
              </a:lnSpc>
              <a:spcBef>
                <a:spcPct val="0"/>
              </a:spcBef>
            </a:pPr>
            <a:endParaRPr lang="en-CA" altLang="en-US" dirty="0" smtClean="0"/>
          </a:p>
          <a:p>
            <a:pPr marL="216233" indent="-216233" eaLnBrk="1" hangingPunct="1">
              <a:lnSpc>
                <a:spcPct val="90000"/>
              </a:lnSpc>
              <a:spcBef>
                <a:spcPct val="0"/>
              </a:spcBef>
            </a:pPr>
            <a:r>
              <a:rPr lang="en-CA" altLang="en-US" dirty="0" smtClean="0"/>
              <a:t>At The Ottawa Hospital there are two ways in which we instruct our health care providers to perform hand hygiene:</a:t>
            </a:r>
          </a:p>
          <a:p>
            <a:pPr marL="216233" indent="-216233" eaLnBrk="1" hangingPunct="1">
              <a:lnSpc>
                <a:spcPct val="90000"/>
              </a:lnSpc>
              <a:spcBef>
                <a:spcPct val="0"/>
              </a:spcBef>
            </a:pPr>
            <a:endParaRPr lang="en-CA" altLang="en-US" dirty="0" smtClean="0"/>
          </a:p>
          <a:p>
            <a:pPr marL="216233" indent="-216233" eaLnBrk="1" hangingPunct="1">
              <a:lnSpc>
                <a:spcPct val="90000"/>
              </a:lnSpc>
              <a:spcBef>
                <a:spcPct val="0"/>
              </a:spcBef>
              <a:buFontTx/>
              <a:buChar char="•"/>
            </a:pPr>
            <a:r>
              <a:rPr lang="en-CA" altLang="en-US" dirty="0" smtClean="0"/>
              <a:t>Use Alcohol Based Hand Rub for at minimum 15 seconds</a:t>
            </a:r>
          </a:p>
          <a:p>
            <a:pPr marL="216233" indent="-216233" eaLnBrk="1" hangingPunct="1">
              <a:lnSpc>
                <a:spcPct val="90000"/>
              </a:lnSpc>
              <a:spcBef>
                <a:spcPct val="0"/>
              </a:spcBef>
            </a:pPr>
            <a:r>
              <a:rPr lang="en-CA" altLang="en-US" dirty="0" smtClean="0"/>
              <a:t>		or</a:t>
            </a:r>
          </a:p>
          <a:p>
            <a:pPr marL="216233" indent="-216233" eaLnBrk="1" hangingPunct="1">
              <a:lnSpc>
                <a:spcPct val="90000"/>
              </a:lnSpc>
              <a:spcBef>
                <a:spcPct val="0"/>
              </a:spcBef>
              <a:buFontTx/>
              <a:buChar char="•"/>
            </a:pPr>
            <a:r>
              <a:rPr lang="en-CA" altLang="en-US" dirty="0" smtClean="0"/>
              <a:t>Wash hands with soap and water for at minimum 15 seconds</a:t>
            </a:r>
          </a:p>
          <a:p>
            <a:pPr marL="216233" indent="-216233" eaLnBrk="1" hangingPunct="1">
              <a:lnSpc>
                <a:spcPct val="90000"/>
              </a:lnSpc>
              <a:spcBef>
                <a:spcPct val="0"/>
              </a:spcBef>
              <a:buFontTx/>
              <a:buChar char="•"/>
            </a:pPr>
            <a:endParaRPr lang="en-CA" altLang="en-US" dirty="0" smtClean="0"/>
          </a:p>
          <a:p>
            <a:pPr marL="216233" indent="-216233" eaLnBrk="1" hangingPunct="1">
              <a:lnSpc>
                <a:spcPct val="90000"/>
              </a:lnSpc>
              <a:spcBef>
                <a:spcPct val="0"/>
              </a:spcBef>
            </a:pPr>
            <a:r>
              <a:rPr lang="en-CA" altLang="en-US" dirty="0" smtClean="0"/>
              <a:t>When hands are </a:t>
            </a:r>
            <a:r>
              <a:rPr lang="en-CA" altLang="en-US" b="1" dirty="0" smtClean="0"/>
              <a:t>not</a:t>
            </a:r>
            <a:r>
              <a:rPr lang="en-CA" altLang="en-US" dirty="0" smtClean="0"/>
              <a:t> visibly soiled, either way is acceptable. When hands are visibly soiled, use soap and water.</a:t>
            </a:r>
          </a:p>
        </p:txBody>
      </p:sp>
      <p:sp>
        <p:nvSpPr>
          <p:cNvPr id="71684" name="Slide Number Placeholder 3"/>
          <p:cNvSpPr>
            <a:spLocks noGrp="1"/>
          </p:cNvSpPr>
          <p:nvPr>
            <p:ph type="sldNum" sz="quarter" idx="5"/>
          </p:nvPr>
        </p:nvSpPr>
        <p:spPr bwMode="auto">
          <a:noFill/>
          <a:ln>
            <a:miter lim="800000"/>
            <a:headEnd/>
            <a:tailEnd/>
          </a:ln>
        </p:spPr>
        <p:txBody>
          <a:bodyPr/>
          <a:lstStyle/>
          <a:p>
            <a:fld id="{4607BF24-EF24-4452-A0EA-6D9F4228230B}" type="slidenum">
              <a:rPr lang="en-CA" altLang="en-US"/>
              <a:pPr/>
              <a:t>6</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altLang="en-US" dirty="0" smtClean="0"/>
          </a:p>
        </p:txBody>
      </p:sp>
      <p:sp>
        <p:nvSpPr>
          <p:cNvPr id="73732" name="Slide Number Placeholder 3"/>
          <p:cNvSpPr>
            <a:spLocks noGrp="1"/>
          </p:cNvSpPr>
          <p:nvPr>
            <p:ph type="sldNum" sz="quarter" idx="5"/>
          </p:nvPr>
        </p:nvSpPr>
        <p:spPr bwMode="auto">
          <a:noFill/>
          <a:ln>
            <a:miter lim="800000"/>
            <a:headEnd/>
            <a:tailEnd/>
          </a:ln>
        </p:spPr>
        <p:txBody>
          <a:bodyPr/>
          <a:lstStyle/>
          <a:p>
            <a:fld id="{1D33F8DB-A706-4905-8D3B-2777452EC46D}" type="slidenum">
              <a:rPr lang="en-CA" altLang="en-US"/>
              <a:pPr/>
              <a:t>7</a:t>
            </a:fld>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alt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A762DB41-13AC-4C16-9C29-9C5A4667C982}" type="slidenum">
              <a:rPr lang="en-CA" altLang="en-US"/>
              <a:pPr/>
              <a:t>8</a:t>
            </a:fld>
            <a:endParaRPr lang="en-CA"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altLang="en-US" smtClean="0"/>
              <a:t>This slide is some basic instructions for health care providers on glove use.  </a:t>
            </a:r>
          </a:p>
          <a:p>
            <a:pPr eaLnBrk="1" hangingPunct="1">
              <a:spcBef>
                <a:spcPct val="0"/>
              </a:spcBef>
            </a:pPr>
            <a:endParaRPr lang="en-CA" altLang="en-US" smtClean="0"/>
          </a:p>
          <a:p>
            <a:pPr eaLnBrk="1" hangingPunct="1">
              <a:spcBef>
                <a:spcPct val="0"/>
              </a:spcBef>
            </a:pPr>
            <a:r>
              <a:rPr lang="en-CA" altLang="en-US" smtClean="0"/>
              <a:t>Below you will find some additional points about glove use.</a:t>
            </a:r>
          </a:p>
          <a:p>
            <a:pPr eaLnBrk="1" hangingPunct="1">
              <a:spcBef>
                <a:spcPct val="0"/>
              </a:spcBef>
            </a:pPr>
            <a:endParaRPr lang="en-US" altLang="en-US" smtClean="0"/>
          </a:p>
          <a:p>
            <a:pPr eaLnBrk="1" hangingPunct="1">
              <a:spcBef>
                <a:spcPct val="0"/>
              </a:spcBef>
              <a:buFontTx/>
              <a:buChar char="•"/>
            </a:pPr>
            <a:r>
              <a:rPr lang="en-US" altLang="en-US" smtClean="0"/>
              <a:t>Gloves used in clinical areas are single-use and task-specific </a:t>
            </a:r>
          </a:p>
          <a:p>
            <a:pPr eaLnBrk="1" hangingPunct="1">
              <a:spcBef>
                <a:spcPct val="0"/>
              </a:spcBef>
              <a:buFontTx/>
              <a:buChar char="•"/>
            </a:pPr>
            <a:r>
              <a:rPr lang="en-US" altLang="en-US" smtClean="0"/>
              <a:t>Health care providers should select the most appropriate glove for the anticipated task </a:t>
            </a:r>
          </a:p>
          <a:p>
            <a:pPr eaLnBrk="1" hangingPunct="1">
              <a:spcBef>
                <a:spcPct val="0"/>
              </a:spcBef>
              <a:buFontTx/>
              <a:buChar char="•"/>
            </a:pPr>
            <a:r>
              <a:rPr lang="en-US" altLang="en-US" smtClean="0"/>
              <a:t>Perform hand hygiene before putting on gloves for aseptic procedures </a:t>
            </a:r>
          </a:p>
          <a:p>
            <a:pPr eaLnBrk="1" hangingPunct="1">
              <a:spcBef>
                <a:spcPct val="0"/>
              </a:spcBef>
              <a:buFontTx/>
              <a:buChar char="•"/>
            </a:pPr>
            <a:r>
              <a:rPr lang="en-US" altLang="en-US" smtClean="0"/>
              <a:t>Perform hand hygiene after removing gloves </a:t>
            </a:r>
          </a:p>
          <a:p>
            <a:pPr eaLnBrk="1" hangingPunct="1">
              <a:spcBef>
                <a:spcPct val="0"/>
              </a:spcBef>
              <a:buFontTx/>
              <a:buChar char="•"/>
            </a:pPr>
            <a:r>
              <a:rPr lang="en-US" altLang="en-US" smtClean="0"/>
              <a:t>Change or removes gloves if moving from a contaminated body site to a clean body site of the same patient </a:t>
            </a:r>
          </a:p>
          <a:p>
            <a:pPr eaLnBrk="1" hangingPunct="1">
              <a:spcBef>
                <a:spcPct val="0"/>
              </a:spcBef>
              <a:buFontTx/>
              <a:buChar char="•"/>
            </a:pPr>
            <a:r>
              <a:rPr lang="en-US" altLang="en-US" smtClean="0"/>
              <a:t>Change gloves and perform hand hygiene if a tear is noticed in the glove </a:t>
            </a:r>
          </a:p>
          <a:p>
            <a:pPr eaLnBrk="1" hangingPunct="1">
              <a:spcBef>
                <a:spcPct val="0"/>
              </a:spcBef>
              <a:buFontTx/>
              <a:buChar char="•"/>
            </a:pPr>
            <a:r>
              <a:rPr lang="en-US" altLang="en-US" smtClean="0"/>
              <a:t>Do not wash or disinfect gloves </a:t>
            </a:r>
          </a:p>
        </p:txBody>
      </p:sp>
      <p:sp>
        <p:nvSpPr>
          <p:cNvPr id="75780" name="Slide Number Placeholder 3"/>
          <p:cNvSpPr>
            <a:spLocks noGrp="1"/>
          </p:cNvSpPr>
          <p:nvPr>
            <p:ph type="sldNum" sz="quarter" idx="5"/>
          </p:nvPr>
        </p:nvSpPr>
        <p:spPr bwMode="auto">
          <a:noFill/>
          <a:ln>
            <a:miter lim="800000"/>
            <a:headEnd/>
            <a:tailEnd/>
          </a:ln>
        </p:spPr>
        <p:txBody>
          <a:bodyPr/>
          <a:lstStyle/>
          <a:p>
            <a:fld id="{E1C7E12E-04DA-477C-A6B5-7714AE36182F}" type="slidenum">
              <a:rPr lang="en-CA" altLang="en-US"/>
              <a:pPr/>
              <a:t>9</a:t>
            </a:fld>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Health care providers who use shared patient-care equipment in the assessment, examination, care, or transport of a patient are responsible for cleaning and disinfecting that piece of equipment </a:t>
            </a:r>
            <a:r>
              <a:rPr lang="en-US" altLang="en-US" b="1" smtClean="0"/>
              <a:t>after </a:t>
            </a:r>
            <a:r>
              <a:rPr lang="en-US" altLang="en-US" smtClean="0"/>
              <a:t>each use on every patient.</a:t>
            </a:r>
            <a:r>
              <a:rPr lang="en-US" altLang="en-US" b="1" smtClean="0"/>
              <a:t> </a:t>
            </a:r>
            <a:r>
              <a:rPr lang="en-US" altLang="en-US" smtClean="0"/>
              <a:t>Equipment must be cleaned using a hospital grade low level disinfectant. Accel Prevention® wipes is an example of hospital grade low level disinfectant which is acceptable to use on most equipment.</a:t>
            </a:r>
          </a:p>
          <a:p>
            <a:pPr eaLnBrk="1" hangingPunct="1">
              <a:spcBef>
                <a:spcPct val="0"/>
              </a:spcBef>
            </a:pPr>
            <a:endParaRPr lang="en-US" altLang="en-US" b="1" smtClean="0"/>
          </a:p>
          <a:p>
            <a:pPr eaLnBrk="1" hangingPunct="1">
              <a:spcBef>
                <a:spcPct val="0"/>
              </a:spcBef>
            </a:pPr>
            <a:r>
              <a:rPr lang="en-US" altLang="en-US" smtClean="0"/>
              <a:t>In the event equipment becomes soiled with organic material (e.g. blood or body fluids), the organic material must be removed from the item prior to disinfection.</a:t>
            </a:r>
          </a:p>
          <a:p>
            <a:pPr eaLnBrk="1" hangingPunct="1">
              <a:spcBef>
                <a:spcPct val="0"/>
              </a:spcBef>
            </a:pPr>
            <a:endParaRPr lang="en-US" altLang="en-US" smtClean="0"/>
          </a:p>
          <a:p>
            <a:pPr eaLnBrk="1" hangingPunct="1">
              <a:spcBef>
                <a:spcPct val="0"/>
              </a:spcBef>
            </a:pPr>
            <a:r>
              <a:rPr lang="en-US" altLang="en-US" smtClean="0"/>
              <a:t>HCPs should expect that any shared patient-care equipment has been cleaned before they use it on another patient (or before returning the equipment to its normal access point). If equipment appears to be visibly soiled </a:t>
            </a:r>
            <a:r>
              <a:rPr lang="en-US" altLang="en-US" b="1" smtClean="0"/>
              <a:t>before </a:t>
            </a:r>
            <a:r>
              <a:rPr lang="en-US" altLang="en-US" smtClean="0"/>
              <a:t>use on a patient, it must be cleaned and disinfected prior to use.</a:t>
            </a:r>
          </a:p>
        </p:txBody>
      </p:sp>
      <p:sp>
        <p:nvSpPr>
          <p:cNvPr id="76804" name="Slide Number Placeholder 3"/>
          <p:cNvSpPr>
            <a:spLocks noGrp="1"/>
          </p:cNvSpPr>
          <p:nvPr>
            <p:ph type="sldNum" sz="quarter" idx="5"/>
          </p:nvPr>
        </p:nvSpPr>
        <p:spPr bwMode="auto">
          <a:noFill/>
          <a:ln>
            <a:miter lim="800000"/>
            <a:headEnd/>
            <a:tailEnd/>
          </a:ln>
        </p:spPr>
        <p:txBody>
          <a:bodyPr/>
          <a:lstStyle/>
          <a:p>
            <a:fld id="{D9E9B614-54CC-439C-81B8-175B2880D946}" type="slidenum">
              <a:rPr lang="en-CA" altLang="en-US"/>
              <a:pPr/>
              <a:t>10</a:t>
            </a:fld>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0825" cy="82550"/>
          </a:xfrm>
          <a:prstGeom prst="rect">
            <a:avLst/>
          </a:prstGeom>
          <a:solidFill>
            <a:srgbClr val="9C1F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5" name="Line 12"/>
          <p:cNvSpPr>
            <a:spLocks noChangeShapeType="1"/>
          </p:cNvSpPr>
          <p:nvPr userDrawn="1"/>
        </p:nvSpPr>
        <p:spPr bwMode="auto">
          <a:xfrm>
            <a:off x="3851275" y="4457700"/>
            <a:ext cx="5292725" cy="0"/>
          </a:xfrm>
          <a:prstGeom prst="line">
            <a:avLst/>
          </a:prstGeom>
          <a:noFill/>
          <a:ln w="9525">
            <a:solidFill>
              <a:srgbClr val="9C1F2D"/>
            </a:solidFill>
            <a:round/>
            <a:headEnd/>
            <a:tailEnd/>
          </a:ln>
          <a:extLst>
            <a:ext uri="{909E8E84-426E-40DD-AFC4-6F175D3DCCD1}">
              <a14:hiddenFill xmlns:a14="http://schemas.microsoft.com/office/drawing/2010/main" xmlns="">
                <a:noFill/>
              </a14:hiddenFill>
            </a:ext>
          </a:extLst>
        </p:spPr>
        <p:txBody>
          <a:bodyPr wrap="none" anchor="ctr"/>
          <a:lstStyle/>
          <a:p>
            <a:endParaRPr lang="en-CA"/>
          </a:p>
        </p:txBody>
      </p:sp>
      <p:sp>
        <p:nvSpPr>
          <p:cNvPr id="6" name="Line 13"/>
          <p:cNvSpPr>
            <a:spLocks noChangeShapeType="1"/>
          </p:cNvSpPr>
          <p:nvPr userDrawn="1"/>
        </p:nvSpPr>
        <p:spPr bwMode="auto">
          <a:xfrm>
            <a:off x="3851275" y="2400300"/>
            <a:ext cx="5292725" cy="0"/>
          </a:xfrm>
          <a:prstGeom prst="line">
            <a:avLst/>
          </a:prstGeom>
          <a:noFill/>
          <a:ln w="9525">
            <a:solidFill>
              <a:srgbClr val="9C1F2D"/>
            </a:solidFill>
            <a:round/>
            <a:headEnd/>
            <a:tailEnd/>
          </a:ln>
          <a:extLst>
            <a:ext uri="{909E8E84-426E-40DD-AFC4-6F175D3DCCD1}">
              <a14:hiddenFill xmlns:a14="http://schemas.microsoft.com/office/drawing/2010/main" xmlns="">
                <a:noFill/>
              </a14:hiddenFill>
            </a:ext>
          </a:extLst>
        </p:spPr>
        <p:txBody>
          <a:bodyPr wrap="none" anchor="ctr"/>
          <a:lstStyle/>
          <a:p>
            <a:endParaRPr lang="en-CA"/>
          </a:p>
        </p:txBody>
      </p:sp>
      <p:pic>
        <p:nvPicPr>
          <p:cNvPr id="7" name="Picture 4" descr="https://hearthub.ottawaheart.ca/sites/default/files/uploads/images/uohi-logo-alternate-colour-300-dpi.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23850" y="555625"/>
            <a:ext cx="3516313" cy="85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3884613" y="2399110"/>
            <a:ext cx="4724400" cy="2056209"/>
          </a:xfrm>
        </p:spPr>
        <p:txBody>
          <a:bodyPr anchor="ctr"/>
          <a:lstStyle>
            <a:lvl1pPr>
              <a:defRPr sz="2400"/>
            </a:lvl1pPr>
          </a:lstStyle>
          <a:p>
            <a:r>
              <a:rPr lang="en-US"/>
              <a:t>Click to edit Master title style</a:t>
            </a:r>
          </a:p>
        </p:txBody>
      </p:sp>
      <p:sp>
        <p:nvSpPr>
          <p:cNvPr id="3086" name="Rectangle 14"/>
          <p:cNvSpPr>
            <a:spLocks noGrp="1" noChangeArrowheads="1"/>
          </p:cNvSpPr>
          <p:nvPr>
            <p:ph type="subTitle" sz="quarter" idx="1"/>
          </p:nvPr>
        </p:nvSpPr>
        <p:spPr>
          <a:xfrm>
            <a:off x="3886200" y="4686300"/>
            <a:ext cx="4800600" cy="142875"/>
          </a:xfrm>
        </p:spPr>
        <p:txBody>
          <a:bodyPr bIns="45720"/>
          <a:lstStyle>
            <a:lvl1pPr>
              <a:defRPr sz="1200" b="0">
                <a:solidFill>
                  <a:schemeClr val="tx1"/>
                </a:solidFill>
              </a:defRPr>
            </a:lvl1pPr>
          </a:lstStyle>
          <a:p>
            <a:r>
              <a:rPr lang="en-US" dirty="0"/>
              <a:t>Click to edit Master subtitle style</a:t>
            </a:r>
          </a:p>
        </p:txBody>
      </p:sp>
      <p:sp>
        <p:nvSpPr>
          <p:cNvPr id="8" name="Rectangle 4"/>
          <p:cNvSpPr>
            <a:spLocks noGrp="1" noChangeArrowheads="1"/>
          </p:cNvSpPr>
          <p:nvPr>
            <p:ph type="dt" sz="half" idx="10"/>
          </p:nvPr>
        </p:nvSpPr>
        <p:spPr>
          <a:xfrm>
            <a:off x="3886200" y="4857750"/>
            <a:ext cx="5257800" cy="171450"/>
          </a:xfrm>
        </p:spPr>
        <p:txBody>
          <a:bodyPr/>
          <a:lstStyle>
            <a:lvl1pPr algn="l">
              <a:defRPr/>
            </a:lvl1pPr>
          </a:lstStyle>
          <a:p>
            <a:pPr>
              <a:defRPr/>
            </a:pPr>
            <a:fld id="{AD8C04D3-B0F0-4FAF-BDEB-F3DEBE563065}" type="datetime4">
              <a:rPr lang="en-US"/>
              <a:pPr>
                <a:defRPr/>
              </a:pPr>
              <a:t>August 18, 2017</a:t>
            </a:fld>
            <a:endParaRPr lang="en-US" dirty="0"/>
          </a:p>
        </p:txBody>
      </p:sp>
    </p:spTree>
    <p:extLst>
      <p:ext uri="{BB962C8B-B14F-4D97-AF65-F5344CB8AC3E}">
        <p14:creationId xmlns:p14="http://schemas.microsoft.com/office/powerpoint/2010/main" xmlns="" val="46711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presented by the University of Ottawa Heart Institute</a:t>
            </a:r>
          </a:p>
        </p:txBody>
      </p:sp>
      <p:sp>
        <p:nvSpPr>
          <p:cNvPr id="5" name="Rectangle 6"/>
          <p:cNvSpPr>
            <a:spLocks noGrp="1" noChangeArrowheads="1"/>
          </p:cNvSpPr>
          <p:nvPr>
            <p:ph type="sldNum" sz="quarter" idx="11"/>
          </p:nvPr>
        </p:nvSpPr>
        <p:spPr>
          <a:ln/>
        </p:spPr>
        <p:txBody>
          <a:bodyPr/>
          <a:lstStyle>
            <a:lvl1pPr>
              <a:defRPr/>
            </a:lvl1pPr>
          </a:lstStyle>
          <a:p>
            <a:pPr>
              <a:defRPr/>
            </a:pPr>
            <a:fld id="{926BADE8-1DD6-4F0C-BC5A-5C38F307F766}" type="slidenum">
              <a:rPr lang="en-US"/>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fld id="{D5E9886C-CD46-4D98-9CEE-7D6C996B8CD5}" type="datetime4">
              <a:rPr lang="en-US"/>
              <a:pPr>
                <a:defRPr/>
              </a:pPr>
              <a:t>August 18, 2017</a:t>
            </a:fld>
            <a:r>
              <a:rPr lang="en-US"/>
              <a:t>October 11, 2006</a:t>
            </a:r>
            <a:endParaRPr lang="en-US" sz="1400"/>
          </a:p>
        </p:txBody>
      </p:sp>
    </p:spTree>
    <p:extLst>
      <p:ext uri="{BB962C8B-B14F-4D97-AF65-F5344CB8AC3E}">
        <p14:creationId xmlns:p14="http://schemas.microsoft.com/office/powerpoint/2010/main" xmlns="" val="455868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08373"/>
            <a:ext cx="2114550" cy="42636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8373"/>
            <a:ext cx="6191250" cy="42636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presented by the University of Ottawa Heart Institute</a:t>
            </a:r>
          </a:p>
        </p:txBody>
      </p:sp>
      <p:sp>
        <p:nvSpPr>
          <p:cNvPr id="5" name="Rectangle 6"/>
          <p:cNvSpPr>
            <a:spLocks noGrp="1" noChangeArrowheads="1"/>
          </p:cNvSpPr>
          <p:nvPr>
            <p:ph type="sldNum" sz="quarter" idx="11"/>
          </p:nvPr>
        </p:nvSpPr>
        <p:spPr>
          <a:ln/>
        </p:spPr>
        <p:txBody>
          <a:bodyPr/>
          <a:lstStyle>
            <a:lvl1pPr>
              <a:defRPr/>
            </a:lvl1pPr>
          </a:lstStyle>
          <a:p>
            <a:pPr>
              <a:defRPr/>
            </a:pPr>
            <a:fld id="{6CBF0F63-B661-436F-9C06-850E547B78C6}" type="slidenum">
              <a:rPr lang="en-US"/>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fld id="{48DB7E6B-373C-4F0E-8EC9-2746057A4B2C}" type="datetime4">
              <a:rPr lang="en-US"/>
              <a:pPr>
                <a:defRPr/>
              </a:pPr>
              <a:t>August 18, 2017</a:t>
            </a:fld>
            <a:r>
              <a:rPr lang="en-US"/>
              <a:t>October 11, 2006</a:t>
            </a:r>
            <a:endParaRPr lang="en-US" sz="1400"/>
          </a:p>
        </p:txBody>
      </p:sp>
    </p:spTree>
    <p:extLst>
      <p:ext uri="{BB962C8B-B14F-4D97-AF65-F5344CB8AC3E}">
        <p14:creationId xmlns:p14="http://schemas.microsoft.com/office/powerpoint/2010/main" xmlns="" val="530507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63738" y="308373"/>
            <a:ext cx="6799262" cy="54887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314450"/>
            <a:ext cx="4152900" cy="325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314450"/>
            <a:ext cx="4152900" cy="157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000375"/>
            <a:ext cx="4152900" cy="157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r>
              <a:rPr lang="en-US"/>
              <a:t>presented by the University of Ottawa Heart Institute</a:t>
            </a:r>
          </a:p>
        </p:txBody>
      </p:sp>
      <p:sp>
        <p:nvSpPr>
          <p:cNvPr id="7" name="Rectangle 6"/>
          <p:cNvSpPr>
            <a:spLocks noGrp="1" noChangeArrowheads="1"/>
          </p:cNvSpPr>
          <p:nvPr>
            <p:ph type="sldNum" sz="quarter" idx="11"/>
          </p:nvPr>
        </p:nvSpPr>
        <p:spPr>
          <a:ln/>
        </p:spPr>
        <p:txBody>
          <a:bodyPr/>
          <a:lstStyle>
            <a:lvl1pPr>
              <a:defRPr/>
            </a:lvl1pPr>
          </a:lstStyle>
          <a:p>
            <a:pPr>
              <a:defRPr/>
            </a:pPr>
            <a:fld id="{C66909C7-25FE-4B77-94BD-976BD9639E3C}" type="slidenum">
              <a:rPr lang="en-US"/>
              <a:pPr>
                <a:defRPr/>
              </a:pPr>
              <a:t>‹#›</a:t>
            </a:fld>
            <a:endParaRPr lang="en-US"/>
          </a:p>
        </p:txBody>
      </p:sp>
      <p:sp>
        <p:nvSpPr>
          <p:cNvPr id="8" name="Rectangle 10"/>
          <p:cNvSpPr>
            <a:spLocks noGrp="1" noChangeArrowheads="1"/>
          </p:cNvSpPr>
          <p:nvPr>
            <p:ph type="dt" sz="half" idx="12"/>
          </p:nvPr>
        </p:nvSpPr>
        <p:spPr>
          <a:ln/>
        </p:spPr>
        <p:txBody>
          <a:bodyPr/>
          <a:lstStyle>
            <a:lvl1pPr>
              <a:defRPr/>
            </a:lvl1pPr>
          </a:lstStyle>
          <a:p>
            <a:pPr>
              <a:defRPr/>
            </a:pPr>
            <a:fld id="{18D59EA3-A815-497F-BB18-10910C4B9C6F}" type="datetime4">
              <a:rPr lang="en-US"/>
              <a:pPr>
                <a:defRPr/>
              </a:pPr>
              <a:t>August 18, 2017</a:t>
            </a:fld>
            <a:r>
              <a:rPr lang="en-US"/>
              <a:t>October 11, 2006</a:t>
            </a:r>
            <a:endParaRPr lang="en-US" sz="1400"/>
          </a:p>
        </p:txBody>
      </p:sp>
    </p:spTree>
    <p:extLst>
      <p:ext uri="{BB962C8B-B14F-4D97-AF65-F5344CB8AC3E}">
        <p14:creationId xmlns:p14="http://schemas.microsoft.com/office/powerpoint/2010/main" xmlns="" val="1740590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63738" y="308373"/>
            <a:ext cx="6799262" cy="54887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314450"/>
            <a:ext cx="8458200" cy="3257550"/>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presented by the University of Ottawa Heart Institute</a:t>
            </a:r>
          </a:p>
        </p:txBody>
      </p:sp>
      <p:sp>
        <p:nvSpPr>
          <p:cNvPr id="5" name="Rectangle 6"/>
          <p:cNvSpPr>
            <a:spLocks noGrp="1" noChangeArrowheads="1"/>
          </p:cNvSpPr>
          <p:nvPr>
            <p:ph type="sldNum" sz="quarter" idx="11"/>
          </p:nvPr>
        </p:nvSpPr>
        <p:spPr>
          <a:ln/>
        </p:spPr>
        <p:txBody>
          <a:bodyPr/>
          <a:lstStyle>
            <a:lvl1pPr>
              <a:defRPr/>
            </a:lvl1pPr>
          </a:lstStyle>
          <a:p>
            <a:pPr>
              <a:defRPr/>
            </a:pPr>
            <a:fld id="{9DEC5DFA-3E26-47A1-A267-702E551E62BE}" type="slidenum">
              <a:rPr lang="en-US"/>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fld id="{381CD3A6-00FB-4CE7-9189-43F67519BE5B}" type="datetime4">
              <a:rPr lang="en-US"/>
              <a:pPr>
                <a:defRPr/>
              </a:pPr>
              <a:t>August 18, 2017</a:t>
            </a:fld>
            <a:r>
              <a:rPr lang="en-US"/>
              <a:t>October 11, 2006</a:t>
            </a:r>
            <a:endParaRPr lang="en-US" sz="1400"/>
          </a:p>
        </p:txBody>
      </p:sp>
    </p:spTree>
    <p:extLst>
      <p:ext uri="{BB962C8B-B14F-4D97-AF65-F5344CB8AC3E}">
        <p14:creationId xmlns:p14="http://schemas.microsoft.com/office/powerpoint/2010/main" xmlns="" val="2450909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3738" y="308373"/>
            <a:ext cx="6799262" cy="54887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314450"/>
            <a:ext cx="4152900" cy="325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14450"/>
            <a:ext cx="4152900" cy="325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presented by the University of Ottawa Heart Institute</a:t>
            </a:r>
          </a:p>
        </p:txBody>
      </p:sp>
      <p:sp>
        <p:nvSpPr>
          <p:cNvPr id="6" name="Rectangle 6"/>
          <p:cNvSpPr>
            <a:spLocks noGrp="1" noChangeArrowheads="1"/>
          </p:cNvSpPr>
          <p:nvPr>
            <p:ph type="sldNum" sz="quarter" idx="11"/>
          </p:nvPr>
        </p:nvSpPr>
        <p:spPr>
          <a:ln/>
        </p:spPr>
        <p:txBody>
          <a:bodyPr/>
          <a:lstStyle>
            <a:lvl1pPr>
              <a:defRPr/>
            </a:lvl1pPr>
          </a:lstStyle>
          <a:p>
            <a:pPr>
              <a:defRPr/>
            </a:pPr>
            <a:fld id="{CA61C499-26C6-4BB3-B82B-0B3954FEA0DE}" type="slidenum">
              <a:rPr lang="en-US"/>
              <a:pPr>
                <a:defRPr/>
              </a:pPr>
              <a:t>‹#›</a:t>
            </a:fld>
            <a:endParaRPr lang="en-US"/>
          </a:p>
        </p:txBody>
      </p:sp>
      <p:sp>
        <p:nvSpPr>
          <p:cNvPr id="7" name="Rectangle 10"/>
          <p:cNvSpPr>
            <a:spLocks noGrp="1" noChangeArrowheads="1"/>
          </p:cNvSpPr>
          <p:nvPr>
            <p:ph type="dt" sz="half" idx="12"/>
          </p:nvPr>
        </p:nvSpPr>
        <p:spPr>
          <a:ln/>
        </p:spPr>
        <p:txBody>
          <a:bodyPr/>
          <a:lstStyle>
            <a:lvl1pPr>
              <a:defRPr/>
            </a:lvl1pPr>
          </a:lstStyle>
          <a:p>
            <a:pPr>
              <a:defRPr/>
            </a:pPr>
            <a:fld id="{2930C6BE-5627-4F6C-BF35-A3F55D2111E6}" type="datetime4">
              <a:rPr lang="en-US"/>
              <a:pPr>
                <a:defRPr/>
              </a:pPr>
              <a:t>August 18, 2017</a:t>
            </a:fld>
            <a:r>
              <a:rPr lang="en-US"/>
              <a:t>October 11, 2006</a:t>
            </a:r>
            <a:endParaRPr lang="en-US" sz="1400"/>
          </a:p>
        </p:txBody>
      </p:sp>
    </p:spTree>
    <p:extLst>
      <p:ext uri="{BB962C8B-B14F-4D97-AF65-F5344CB8AC3E}">
        <p14:creationId xmlns:p14="http://schemas.microsoft.com/office/powerpoint/2010/main" xmlns="" val="1514416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with title and Logo">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722313" y="960438"/>
            <a:ext cx="8421687" cy="0"/>
          </a:xfrm>
          <a:prstGeom prst="line">
            <a:avLst/>
          </a:prstGeom>
          <a:ln>
            <a:solidFill>
              <a:srgbClr val="ED8B00"/>
            </a:solidFill>
          </a:ln>
          <a:effectLst/>
        </p:spPr>
        <p:style>
          <a:lnRef idx="2">
            <a:schemeClr val="accent1"/>
          </a:lnRef>
          <a:fillRef idx="0">
            <a:schemeClr val="accent1"/>
          </a:fillRef>
          <a:effectRef idx="1">
            <a:schemeClr val="accent1"/>
          </a:effectRef>
          <a:fontRef idx="minor">
            <a:schemeClr val="tx1"/>
          </a:fontRef>
        </p:style>
      </p:cxnSp>
      <p:sp>
        <p:nvSpPr>
          <p:cNvPr id="4" name="Footer Placeholder 4"/>
          <p:cNvSpPr txBox="1">
            <a:spLocks/>
          </p:cNvSpPr>
          <p:nvPr userDrawn="1"/>
        </p:nvSpPr>
        <p:spPr>
          <a:xfrm>
            <a:off x="5137150" y="4879975"/>
            <a:ext cx="2057400" cy="152400"/>
          </a:xfrm>
          <a:prstGeom prst="rect">
            <a:avLst/>
          </a:prstGeom>
        </p:spPr>
        <p:txBody>
          <a:bodyPr lIns="0" tIns="0" rIns="0" bIns="0"/>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b="0" i="0" kern="1200">
                <a:solidFill>
                  <a:schemeClr val="tx1">
                    <a:lumMod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900" dirty="0">
                <a:solidFill>
                  <a:srgbClr val="898D8D"/>
                </a:solidFill>
              </a:rPr>
              <a:t>Affiliated with  •  </a:t>
            </a:r>
            <a:r>
              <a:rPr lang="en-US" sz="900" dirty="0" err="1">
                <a:solidFill>
                  <a:srgbClr val="898D8D"/>
                </a:solidFill>
              </a:rPr>
              <a:t>Affilié</a:t>
            </a:r>
            <a:r>
              <a:rPr lang="en-US" sz="900" dirty="0">
                <a:solidFill>
                  <a:srgbClr val="898D8D"/>
                </a:solidFill>
              </a:rPr>
              <a:t> </a:t>
            </a:r>
            <a:r>
              <a:rPr lang="en-US" sz="900" dirty="0" err="1">
                <a:solidFill>
                  <a:srgbClr val="898D8D"/>
                </a:solidFill>
              </a:rPr>
              <a:t>à</a:t>
            </a:r>
            <a:endParaRPr lang="en-US" sz="900" dirty="0">
              <a:solidFill>
                <a:srgbClr val="898D8D"/>
              </a:solidFill>
            </a:endParaRPr>
          </a:p>
        </p:txBody>
      </p:sp>
      <p:pic>
        <p:nvPicPr>
          <p:cNvPr id="5" name="Picture 7"/>
          <p:cNvPicPr>
            <a:picLocks noChangeAspect="1"/>
          </p:cNvPicPr>
          <p:nvPr userDrawn="1"/>
        </p:nvPicPr>
        <p:blipFill>
          <a:blip r:embed="rId3" cstate="print"/>
          <a:srcRect/>
          <a:stretch>
            <a:fillRect/>
          </a:stretch>
        </p:blipFill>
        <p:spPr bwMode="auto">
          <a:xfrm>
            <a:off x="7297738" y="4767263"/>
            <a:ext cx="881062" cy="234950"/>
          </a:xfrm>
          <a:prstGeom prst="rect">
            <a:avLst/>
          </a:prstGeom>
          <a:noFill/>
          <a:ln w="9525">
            <a:noFill/>
            <a:miter lim="800000"/>
            <a:headEnd/>
            <a:tailEnd/>
          </a:ln>
        </p:spPr>
      </p:pic>
      <p:sp>
        <p:nvSpPr>
          <p:cNvPr id="10" name="Title 1"/>
          <p:cNvSpPr>
            <a:spLocks noGrp="1"/>
          </p:cNvSpPr>
          <p:nvPr>
            <p:ph type="title"/>
          </p:nvPr>
        </p:nvSpPr>
        <p:spPr>
          <a:xfrm>
            <a:off x="722313" y="421052"/>
            <a:ext cx="7772400" cy="540000"/>
          </a:xfrm>
        </p:spPr>
        <p:txBody>
          <a:bodyPr bIns="36000" anchor="b"/>
          <a:lstStyle>
            <a:lvl1pPr algn="l">
              <a:defRPr sz="2400" b="1" cap="all">
                <a:solidFill>
                  <a:srgbClr val="0033A0"/>
                </a:solidFill>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a:defRPr smtClean="0"/>
            </a:lvl1pPr>
          </a:lstStyle>
          <a:p>
            <a:pPr>
              <a:defRPr/>
            </a:pPr>
            <a:fld id="{CFC2EA73-EA47-41F8-9423-1777C9736CFE}"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with No log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mtClean="0"/>
            </a:lvl1pPr>
          </a:lstStyle>
          <a:p>
            <a:pPr>
              <a:defRPr/>
            </a:pPr>
            <a:fld id="{EFF87D23-AA54-45FD-AA22-BC907FC29B07}"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With Log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ooter Placeholder 4"/>
          <p:cNvSpPr txBox="1">
            <a:spLocks/>
          </p:cNvSpPr>
          <p:nvPr userDrawn="1"/>
        </p:nvSpPr>
        <p:spPr>
          <a:xfrm>
            <a:off x="5137150" y="4879975"/>
            <a:ext cx="2057400" cy="152400"/>
          </a:xfrm>
          <a:prstGeom prst="rect">
            <a:avLst/>
          </a:prstGeom>
        </p:spPr>
        <p:txBody>
          <a:bodyPr lIns="0" tIns="0" rIns="0" bIns="0"/>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b="0" i="0" kern="1200">
                <a:solidFill>
                  <a:schemeClr val="tx1">
                    <a:lumMod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900" dirty="0">
                <a:solidFill>
                  <a:srgbClr val="898D8D"/>
                </a:solidFill>
              </a:rPr>
              <a:t>Affiliated with  •  </a:t>
            </a:r>
            <a:r>
              <a:rPr lang="en-US" sz="900" dirty="0" err="1">
                <a:solidFill>
                  <a:srgbClr val="898D8D"/>
                </a:solidFill>
              </a:rPr>
              <a:t>Affilié</a:t>
            </a:r>
            <a:r>
              <a:rPr lang="en-US" sz="900" dirty="0">
                <a:solidFill>
                  <a:srgbClr val="898D8D"/>
                </a:solidFill>
              </a:rPr>
              <a:t> </a:t>
            </a:r>
            <a:r>
              <a:rPr lang="en-US" sz="900" dirty="0" err="1">
                <a:solidFill>
                  <a:srgbClr val="898D8D"/>
                </a:solidFill>
              </a:rPr>
              <a:t>à</a:t>
            </a:r>
            <a:endParaRPr lang="en-US" sz="900" dirty="0">
              <a:solidFill>
                <a:srgbClr val="898D8D"/>
              </a:solidFill>
            </a:endParaRPr>
          </a:p>
        </p:txBody>
      </p:sp>
      <p:cxnSp>
        <p:nvCxnSpPr>
          <p:cNvPr id="5" name="Straight Connector 4"/>
          <p:cNvCxnSpPr/>
          <p:nvPr userDrawn="1"/>
        </p:nvCxnSpPr>
        <p:spPr>
          <a:xfrm>
            <a:off x="722313" y="960438"/>
            <a:ext cx="8421687" cy="0"/>
          </a:xfrm>
          <a:prstGeom prst="line">
            <a:avLst/>
          </a:prstGeom>
          <a:ln>
            <a:solidFill>
              <a:srgbClr val="ED8B00"/>
            </a:solidFill>
          </a:ln>
          <a:effectLst/>
        </p:spPr>
        <p:style>
          <a:lnRef idx="2">
            <a:schemeClr val="accent1"/>
          </a:lnRef>
          <a:fillRef idx="0">
            <a:schemeClr val="accent1"/>
          </a:fillRef>
          <a:effectRef idx="1">
            <a:schemeClr val="accent1"/>
          </a:effectRef>
          <a:fontRef idx="minor">
            <a:schemeClr val="tx1"/>
          </a:fontRef>
        </p:style>
      </p:cxnSp>
      <p:pic>
        <p:nvPicPr>
          <p:cNvPr id="6" name="Picture 7"/>
          <p:cNvPicPr>
            <a:picLocks noChangeAspect="1"/>
          </p:cNvPicPr>
          <p:nvPr userDrawn="1"/>
        </p:nvPicPr>
        <p:blipFill>
          <a:blip r:embed="rId3" cstate="print"/>
          <a:srcRect/>
          <a:stretch>
            <a:fillRect/>
          </a:stretch>
        </p:blipFill>
        <p:spPr bwMode="auto">
          <a:xfrm>
            <a:off x="7297738" y="4767263"/>
            <a:ext cx="881062" cy="234950"/>
          </a:xfrm>
          <a:prstGeom prst="rect">
            <a:avLst/>
          </a:prstGeom>
          <a:noFill/>
          <a:ln w="9525">
            <a:noFill/>
            <a:miter lim="800000"/>
            <a:headEnd/>
            <a:tailEnd/>
          </a:ln>
        </p:spPr>
      </p:pic>
      <p:sp>
        <p:nvSpPr>
          <p:cNvPr id="8" name="Content Placeholder 2"/>
          <p:cNvSpPr>
            <a:spLocks noGrp="1"/>
          </p:cNvSpPr>
          <p:nvPr>
            <p:ph idx="1"/>
          </p:nvPr>
        </p:nvSpPr>
        <p:spPr>
          <a:xfrm>
            <a:off x="722313" y="1069050"/>
            <a:ext cx="7772400" cy="3074992"/>
          </a:xfrm>
        </p:spPr>
        <p:txBody>
          <a:bodyPr/>
          <a:lstStyle>
            <a:lvl1pPr>
              <a:defRPr>
                <a:solidFill>
                  <a:schemeClr val="tx1"/>
                </a:solidFill>
              </a:defRPr>
            </a:lvl1pPr>
            <a:lvl2pPr>
              <a:defRPr>
                <a:solidFill>
                  <a:schemeClr val="tx1"/>
                </a:solidFill>
              </a:defRPr>
            </a:lvl2pPr>
            <a:lvl3pPr>
              <a:buClr>
                <a:srgbClr val="78BE20"/>
              </a:buClr>
              <a:defRPr>
                <a:solidFill>
                  <a:schemeClr val="tx1"/>
                </a:solidFill>
              </a:defRPr>
            </a:lvl3pPr>
            <a:lvl4pPr>
              <a:buClr>
                <a:srgbClr val="ED8B00"/>
              </a:buClr>
              <a:defRPr>
                <a:solidFill>
                  <a:schemeClr val="tx1"/>
                </a:solidFill>
              </a:defRPr>
            </a:lvl4pPr>
            <a:lvl5pPr>
              <a:buClr>
                <a:srgbClr val="B9D3DC"/>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722313" y="421052"/>
            <a:ext cx="7772400" cy="540000"/>
          </a:xfrm>
        </p:spPr>
        <p:txBody>
          <a:bodyPr bIns="36000" anchor="b"/>
          <a:lstStyle>
            <a:lvl1pPr algn="l">
              <a:defRPr sz="2400" b="1" cap="all" spc="-100">
                <a:solidFill>
                  <a:srgbClr val="0033A0"/>
                </a:solidFill>
              </a:defRPr>
            </a:lvl1pPr>
          </a:lstStyle>
          <a:p>
            <a:r>
              <a:rPr lang="en-US"/>
              <a:t>Click to edit Master title style</a:t>
            </a:r>
            <a:endParaRPr lang="en-US" dirty="0"/>
          </a:p>
        </p:txBody>
      </p:sp>
      <p:sp>
        <p:nvSpPr>
          <p:cNvPr id="7" name="Slide Number Placeholder 5"/>
          <p:cNvSpPr>
            <a:spLocks noGrp="1"/>
          </p:cNvSpPr>
          <p:nvPr>
            <p:ph type="sldNum" sz="quarter" idx="10"/>
          </p:nvPr>
        </p:nvSpPr>
        <p:spPr/>
        <p:txBody>
          <a:bodyPr/>
          <a:lstStyle>
            <a:lvl1pPr>
              <a:defRPr smtClean="0"/>
            </a:lvl1pPr>
          </a:lstStyle>
          <a:p>
            <a:pPr>
              <a:defRPr/>
            </a:pPr>
            <a:fld id="{926EFEC1-9B84-4D9F-97A1-A0FB144C68E0}"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ide by Side - With Logo">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22313" y="960438"/>
            <a:ext cx="8421687" cy="0"/>
          </a:xfrm>
          <a:prstGeom prst="line">
            <a:avLst/>
          </a:prstGeom>
          <a:ln>
            <a:solidFill>
              <a:srgbClr val="ED8B00"/>
            </a:solidFill>
          </a:ln>
          <a:effectLst/>
        </p:spPr>
        <p:style>
          <a:lnRef idx="2">
            <a:schemeClr val="accent1"/>
          </a:lnRef>
          <a:fillRef idx="0">
            <a:schemeClr val="accent1"/>
          </a:fillRef>
          <a:effectRef idx="1">
            <a:schemeClr val="accent1"/>
          </a:effectRef>
          <a:fontRef idx="minor">
            <a:schemeClr val="tx1"/>
          </a:fontRef>
        </p:style>
      </p:cxnSp>
      <p:sp>
        <p:nvSpPr>
          <p:cNvPr id="6" name="Footer Placeholder 4"/>
          <p:cNvSpPr txBox="1">
            <a:spLocks/>
          </p:cNvSpPr>
          <p:nvPr userDrawn="1"/>
        </p:nvSpPr>
        <p:spPr>
          <a:xfrm>
            <a:off x="5137150" y="4879975"/>
            <a:ext cx="2057400" cy="152400"/>
          </a:xfrm>
          <a:prstGeom prst="rect">
            <a:avLst/>
          </a:prstGeom>
        </p:spPr>
        <p:txBody>
          <a:bodyPr lIns="0" tIns="0" rIns="0" bIns="0"/>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b="0" i="0" kern="1200">
                <a:solidFill>
                  <a:schemeClr val="tx1">
                    <a:lumMod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sz="900" dirty="0">
                <a:solidFill>
                  <a:srgbClr val="898D8D"/>
                </a:solidFill>
              </a:rPr>
              <a:t>Affiliated with  •  </a:t>
            </a:r>
            <a:r>
              <a:rPr lang="en-US" sz="900" dirty="0" err="1">
                <a:solidFill>
                  <a:srgbClr val="898D8D"/>
                </a:solidFill>
              </a:rPr>
              <a:t>Affilié</a:t>
            </a:r>
            <a:r>
              <a:rPr lang="en-US" sz="900" dirty="0">
                <a:solidFill>
                  <a:srgbClr val="898D8D"/>
                </a:solidFill>
              </a:rPr>
              <a:t> </a:t>
            </a:r>
            <a:r>
              <a:rPr lang="en-US" sz="900" dirty="0" err="1">
                <a:solidFill>
                  <a:srgbClr val="898D8D"/>
                </a:solidFill>
              </a:rPr>
              <a:t>à</a:t>
            </a:r>
            <a:endParaRPr lang="en-US" sz="900" dirty="0">
              <a:solidFill>
                <a:srgbClr val="898D8D"/>
              </a:solidFill>
            </a:endParaRPr>
          </a:p>
        </p:txBody>
      </p:sp>
      <p:pic>
        <p:nvPicPr>
          <p:cNvPr id="7" name="Picture 7"/>
          <p:cNvPicPr>
            <a:picLocks noChangeAspect="1"/>
          </p:cNvPicPr>
          <p:nvPr userDrawn="1"/>
        </p:nvPicPr>
        <p:blipFill>
          <a:blip r:embed="rId3" cstate="print"/>
          <a:srcRect/>
          <a:stretch>
            <a:fillRect/>
          </a:stretch>
        </p:blipFill>
        <p:spPr bwMode="auto">
          <a:xfrm>
            <a:off x="7297738" y="4767263"/>
            <a:ext cx="881062" cy="234950"/>
          </a:xfrm>
          <a:prstGeom prst="rect">
            <a:avLst/>
          </a:prstGeom>
          <a:noFill/>
          <a:ln w="9525">
            <a:noFill/>
            <a:miter lim="800000"/>
            <a:headEnd/>
            <a:tailEnd/>
          </a:ln>
        </p:spPr>
      </p:pic>
      <p:sp>
        <p:nvSpPr>
          <p:cNvPr id="8" name="Content Placeholder 2"/>
          <p:cNvSpPr>
            <a:spLocks noGrp="1"/>
          </p:cNvSpPr>
          <p:nvPr>
            <p:ph idx="1"/>
          </p:nvPr>
        </p:nvSpPr>
        <p:spPr>
          <a:xfrm>
            <a:off x="722312" y="1069050"/>
            <a:ext cx="3780000" cy="3083347"/>
          </a:xfrm>
        </p:spPr>
        <p:txBody>
          <a:bodyPr/>
          <a:lstStyle>
            <a:lvl1pPr>
              <a:defRPr>
                <a:solidFill>
                  <a:schemeClr val="tx1"/>
                </a:solidFill>
              </a:defRPr>
            </a:lvl1pPr>
            <a:lvl2pPr>
              <a:defRPr>
                <a:solidFill>
                  <a:schemeClr val="tx1"/>
                </a:solidFill>
              </a:defRPr>
            </a:lvl2pPr>
            <a:lvl3pPr>
              <a:buClr>
                <a:srgbClr val="78BE20"/>
              </a:buClr>
              <a:defRPr>
                <a:solidFill>
                  <a:schemeClr val="tx1"/>
                </a:solidFill>
              </a:defRPr>
            </a:lvl3pPr>
            <a:lvl4pPr>
              <a:buClr>
                <a:srgbClr val="ED8B00"/>
              </a:buClr>
              <a:defRPr>
                <a:solidFill>
                  <a:schemeClr val="tx1"/>
                </a:solidFill>
              </a:defRPr>
            </a:lvl4pPr>
            <a:lvl5pPr>
              <a:buClr>
                <a:srgbClr val="B9D3DC"/>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722313" y="421052"/>
            <a:ext cx="7772400" cy="540000"/>
          </a:xfrm>
        </p:spPr>
        <p:txBody>
          <a:bodyPr bIns="36000" anchor="b"/>
          <a:lstStyle>
            <a:lvl1pPr algn="l">
              <a:defRPr sz="2400" b="1" cap="all">
                <a:solidFill>
                  <a:srgbClr val="0033A0"/>
                </a:solidFill>
              </a:defRPr>
            </a:lvl1pPr>
          </a:lstStyle>
          <a:p>
            <a:r>
              <a:rPr lang="en-US"/>
              <a:t>Click to edit Master title style</a:t>
            </a:r>
            <a:endParaRPr lang="en-US" dirty="0"/>
          </a:p>
        </p:txBody>
      </p:sp>
      <p:sp>
        <p:nvSpPr>
          <p:cNvPr id="11" name="Content Placeholder 2"/>
          <p:cNvSpPr>
            <a:spLocks noGrp="1"/>
          </p:cNvSpPr>
          <p:nvPr>
            <p:ph idx="13"/>
          </p:nvPr>
        </p:nvSpPr>
        <p:spPr>
          <a:xfrm>
            <a:off x="4714713" y="1071570"/>
            <a:ext cx="3780000" cy="3408319"/>
          </a:xfrm>
        </p:spPr>
        <p:txBody>
          <a:bodyPr/>
          <a:lstStyle>
            <a:lvl1pPr>
              <a:defRPr>
                <a:solidFill>
                  <a:schemeClr val="tx1"/>
                </a:solidFill>
              </a:defRPr>
            </a:lvl1pPr>
            <a:lvl2pPr>
              <a:defRPr>
                <a:solidFill>
                  <a:schemeClr val="tx1"/>
                </a:solidFill>
              </a:defRPr>
            </a:lvl2pPr>
            <a:lvl3pPr>
              <a:buClr>
                <a:srgbClr val="78BE20"/>
              </a:buClr>
              <a:defRPr>
                <a:solidFill>
                  <a:schemeClr val="tx1"/>
                </a:solidFill>
              </a:defRPr>
            </a:lvl3pPr>
            <a:lvl4pPr>
              <a:buClr>
                <a:srgbClr val="ED8B00"/>
              </a:buClr>
              <a:defRPr>
                <a:solidFill>
                  <a:schemeClr val="tx1"/>
                </a:solidFill>
              </a:defRPr>
            </a:lvl4pPr>
            <a:lvl5pPr>
              <a:buClr>
                <a:srgbClr val="B9D3DC"/>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4"/>
          </p:nvPr>
        </p:nvSpPr>
        <p:spPr/>
        <p:txBody>
          <a:bodyPr/>
          <a:lstStyle>
            <a:lvl1pPr>
              <a:defRPr smtClean="0"/>
            </a:lvl1pPr>
          </a:lstStyle>
          <a:p>
            <a:pPr>
              <a:defRPr/>
            </a:pPr>
            <a:fld id="{16C25A5A-0622-460F-9CB2-FD221CF5853B}"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ue Side - with title">
    <p:spTree>
      <p:nvGrpSpPr>
        <p:cNvPr id="1" name=""/>
        <p:cNvGrpSpPr/>
        <p:nvPr/>
      </p:nvGrpSpPr>
      <p:grpSpPr>
        <a:xfrm>
          <a:off x="0" y="0"/>
          <a:ext cx="0" cy="0"/>
          <a:chOff x="0" y="0"/>
          <a:chExt cx="0" cy="0"/>
        </a:xfrm>
      </p:grpSpPr>
      <p:cxnSp>
        <p:nvCxnSpPr>
          <p:cNvPr id="7" name="Straight Connector 6"/>
          <p:cNvCxnSpPr/>
          <p:nvPr userDrawn="1"/>
        </p:nvCxnSpPr>
        <p:spPr>
          <a:xfrm flipV="1">
            <a:off x="292100" y="2289175"/>
            <a:ext cx="2493963" cy="0"/>
          </a:xfrm>
          <a:prstGeom prst="line">
            <a:avLst/>
          </a:prstGeom>
          <a:ln>
            <a:solidFill>
              <a:srgbClr val="ED8B17"/>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3456000" y="786866"/>
            <a:ext cx="5532847" cy="4006515"/>
          </a:xfrm>
        </p:spPr>
        <p:txBody>
          <a:bodyPr/>
          <a:lstStyle>
            <a:lvl1pPr>
              <a:defRPr>
                <a:solidFill>
                  <a:schemeClr val="tx1"/>
                </a:solidFill>
              </a:defRPr>
            </a:lvl1pPr>
            <a:lvl2pPr>
              <a:buClr>
                <a:srgbClr val="00B2A9"/>
              </a:buClr>
              <a:defRPr>
                <a:solidFill>
                  <a:schemeClr val="tx1"/>
                </a:solidFill>
              </a:defRPr>
            </a:lvl2pPr>
            <a:lvl3pPr>
              <a:buClr>
                <a:srgbClr val="78BE20"/>
              </a:buClr>
              <a:defRPr>
                <a:solidFill>
                  <a:schemeClr val="tx1"/>
                </a:solidFill>
              </a:defRPr>
            </a:lvl3pPr>
            <a:lvl4pPr>
              <a:buClr>
                <a:srgbClr val="ED8B00"/>
              </a:buClr>
              <a:defRPr>
                <a:solidFill>
                  <a:schemeClr val="tx1"/>
                </a:solidFill>
              </a:defRPr>
            </a:lvl4pPr>
            <a:lvl5pPr>
              <a:buClr>
                <a:srgbClr val="B9D3DC"/>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a:xfrm>
            <a:off x="291600" y="413467"/>
            <a:ext cx="2494908" cy="1875402"/>
          </a:xfrm>
          <a:prstGeom prst="rect">
            <a:avLst/>
          </a:prstGeom>
        </p:spPr>
        <p:txBody>
          <a:bodyPr bIns="108000" anchor="b"/>
          <a:lstStyle>
            <a:lvl1pPr>
              <a:spcAft>
                <a:spcPts val="0"/>
              </a:spcAft>
              <a:defRPr spc="-100"/>
            </a:lvl1pPr>
          </a:lstStyle>
          <a:p>
            <a:r>
              <a:rPr lang="en-US"/>
              <a:t>Click to edit Master title style</a:t>
            </a:r>
            <a:endParaRPr lang="en-US" dirty="0"/>
          </a:p>
        </p:txBody>
      </p:sp>
      <p:sp>
        <p:nvSpPr>
          <p:cNvPr id="9" name="Text Placeholder 4"/>
          <p:cNvSpPr>
            <a:spLocks noGrp="1"/>
          </p:cNvSpPr>
          <p:nvPr>
            <p:ph type="body" sz="quarter" idx="11"/>
          </p:nvPr>
        </p:nvSpPr>
        <p:spPr>
          <a:xfrm>
            <a:off x="292437" y="2288870"/>
            <a:ext cx="2493963" cy="2439549"/>
          </a:xfrm>
        </p:spPr>
        <p:txBody>
          <a:bodyPr tIns="144000">
            <a:normAutofit/>
          </a:bodyPr>
          <a:lstStyle>
            <a:lvl1pPr marL="270000" indent="-270000">
              <a:spcAft>
                <a:spcPts val="600"/>
              </a:spcAft>
              <a:buClrTx/>
              <a:buSzPct val="100000"/>
              <a:buFont typeface="Arial"/>
              <a:buChar char="•"/>
              <a:defRPr sz="1600" cap="none" baseline="0">
                <a:solidFill>
                  <a:schemeClr val="bg1"/>
                </a:solidFill>
              </a:defRPr>
            </a:lvl1pPr>
          </a:lstStyle>
          <a:p>
            <a:pPr lvl="0"/>
            <a:r>
              <a:rPr lang="en-US"/>
              <a:t>Click to edit Master text styles</a:t>
            </a:r>
          </a:p>
        </p:txBody>
      </p:sp>
      <p:sp>
        <p:nvSpPr>
          <p:cNvPr id="4" name="Text Placeholder 3"/>
          <p:cNvSpPr>
            <a:spLocks noGrp="1"/>
          </p:cNvSpPr>
          <p:nvPr>
            <p:ph type="body" sz="quarter" idx="12"/>
          </p:nvPr>
        </p:nvSpPr>
        <p:spPr>
          <a:xfrm>
            <a:off x="3455989" y="410152"/>
            <a:ext cx="5532437" cy="242888"/>
          </a:xfrm>
        </p:spPr>
        <p:txBody>
          <a:bodyPr/>
          <a:lstStyle>
            <a:lvl1pPr marL="0" indent="0" algn="l">
              <a:buFontTx/>
              <a:buNone/>
              <a:defRPr b="1" cap="all">
                <a:solidFill>
                  <a:srgbClr val="0033A0"/>
                </a:solidFill>
              </a:defRPr>
            </a:lvl1pPr>
          </a:lstStyle>
          <a:p>
            <a:pPr lvl="0"/>
            <a:r>
              <a:rPr lang="en-US"/>
              <a:t>Click to edit Master text styles</a:t>
            </a:r>
          </a:p>
        </p:txBody>
      </p:sp>
      <p:sp>
        <p:nvSpPr>
          <p:cNvPr id="8" name="Slide Number Placeholder 5"/>
          <p:cNvSpPr>
            <a:spLocks noGrp="1"/>
          </p:cNvSpPr>
          <p:nvPr>
            <p:ph type="sldNum" sz="quarter" idx="13"/>
          </p:nvPr>
        </p:nvSpPr>
        <p:spPr/>
        <p:txBody>
          <a:bodyPr/>
          <a:lstStyle>
            <a:lvl1pPr>
              <a:defRPr smtClean="0"/>
            </a:lvl1pPr>
          </a:lstStyle>
          <a:p>
            <a:pPr>
              <a:defRPr/>
            </a:pPr>
            <a:fld id="{BF41E746-164F-4013-BEC0-28B25557610B}"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presented by the University of Ottawa Heart Institute</a:t>
            </a:r>
          </a:p>
        </p:txBody>
      </p:sp>
      <p:sp>
        <p:nvSpPr>
          <p:cNvPr id="5" name="Rectangle 6"/>
          <p:cNvSpPr>
            <a:spLocks noGrp="1" noChangeArrowheads="1"/>
          </p:cNvSpPr>
          <p:nvPr>
            <p:ph type="sldNum" sz="quarter" idx="11"/>
          </p:nvPr>
        </p:nvSpPr>
        <p:spPr>
          <a:ln/>
        </p:spPr>
        <p:txBody>
          <a:bodyPr/>
          <a:lstStyle>
            <a:lvl1pPr>
              <a:defRPr/>
            </a:lvl1pPr>
          </a:lstStyle>
          <a:p>
            <a:pPr>
              <a:defRPr/>
            </a:pPr>
            <a:fld id="{1FDB995B-1642-4FB4-A4BF-AC545CE12F13}" type="slidenum">
              <a:rPr lang="en-US"/>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fld id="{ADDAE364-6994-4A7A-90C4-F9B7B0F8910C}" type="datetime4">
              <a:rPr lang="en-US"/>
              <a:pPr>
                <a:defRPr/>
              </a:pPr>
              <a:t>August 18, 2017</a:t>
            </a:fld>
            <a:r>
              <a:rPr lang="en-US"/>
              <a:t>October 11, 2006</a:t>
            </a:r>
            <a:endParaRPr lang="en-US" sz="1400"/>
          </a:p>
        </p:txBody>
      </p:sp>
    </p:spTree>
    <p:extLst>
      <p:ext uri="{BB962C8B-B14F-4D97-AF65-F5344CB8AC3E}">
        <p14:creationId xmlns:p14="http://schemas.microsoft.com/office/powerpoint/2010/main" xmlns="" val="4118565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with title and No logo">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722313" y="960438"/>
            <a:ext cx="8421687" cy="0"/>
          </a:xfrm>
          <a:prstGeom prst="line">
            <a:avLst/>
          </a:prstGeom>
          <a:ln>
            <a:solidFill>
              <a:srgbClr val="ED8B00"/>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722313" y="421050"/>
            <a:ext cx="7772400" cy="540000"/>
          </a:xfrm>
        </p:spPr>
        <p:txBody>
          <a:bodyPr bIns="36000" anchor="b"/>
          <a:lstStyle>
            <a:lvl1pPr algn="l">
              <a:defRPr sz="2400" b="1" cap="all">
                <a:solidFill>
                  <a:srgbClr val="0033A0"/>
                </a:solidFill>
              </a:defRPr>
            </a:lvl1pPr>
          </a:lstStyle>
          <a:p>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smtClean="0"/>
            </a:lvl1pPr>
          </a:lstStyle>
          <a:p>
            <a:pPr>
              <a:defRPr/>
            </a:pPr>
            <a:fld id="{0A1102DA-010A-4300-914E-85EC9D10C20B}"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presented by the University of Ottawa Heart Institute</a:t>
            </a:r>
          </a:p>
        </p:txBody>
      </p:sp>
      <p:sp>
        <p:nvSpPr>
          <p:cNvPr id="5" name="Rectangle 6"/>
          <p:cNvSpPr>
            <a:spLocks noGrp="1" noChangeArrowheads="1"/>
          </p:cNvSpPr>
          <p:nvPr>
            <p:ph type="sldNum" sz="quarter" idx="11"/>
          </p:nvPr>
        </p:nvSpPr>
        <p:spPr>
          <a:ln/>
        </p:spPr>
        <p:txBody>
          <a:bodyPr/>
          <a:lstStyle>
            <a:lvl1pPr>
              <a:defRPr/>
            </a:lvl1pPr>
          </a:lstStyle>
          <a:p>
            <a:pPr>
              <a:defRPr/>
            </a:pPr>
            <a:fld id="{BA356114-431F-484B-8D53-7545C8D7E60A}" type="slidenum">
              <a:rPr lang="en-US"/>
              <a:pPr>
                <a:defRPr/>
              </a:pPr>
              <a:t>‹#›</a:t>
            </a:fld>
            <a:endParaRPr lang="en-US"/>
          </a:p>
        </p:txBody>
      </p:sp>
      <p:sp>
        <p:nvSpPr>
          <p:cNvPr id="6" name="Rectangle 10"/>
          <p:cNvSpPr>
            <a:spLocks noGrp="1" noChangeArrowheads="1"/>
          </p:cNvSpPr>
          <p:nvPr>
            <p:ph type="dt" sz="half" idx="12"/>
          </p:nvPr>
        </p:nvSpPr>
        <p:spPr>
          <a:ln/>
        </p:spPr>
        <p:txBody>
          <a:bodyPr/>
          <a:lstStyle>
            <a:lvl1pPr>
              <a:defRPr/>
            </a:lvl1pPr>
          </a:lstStyle>
          <a:p>
            <a:pPr>
              <a:defRPr/>
            </a:pPr>
            <a:fld id="{C063300E-9D03-4D7A-9216-4C19B3680F67}" type="datetime4">
              <a:rPr lang="en-US"/>
              <a:pPr>
                <a:defRPr/>
              </a:pPr>
              <a:t>August 18, 2017</a:t>
            </a:fld>
            <a:r>
              <a:rPr lang="en-US"/>
              <a:t>October 11, 2006</a:t>
            </a:r>
            <a:endParaRPr lang="en-US" sz="1400"/>
          </a:p>
        </p:txBody>
      </p:sp>
    </p:spTree>
    <p:extLst>
      <p:ext uri="{BB962C8B-B14F-4D97-AF65-F5344CB8AC3E}">
        <p14:creationId xmlns:p14="http://schemas.microsoft.com/office/powerpoint/2010/main" xmlns="" val="132507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14450"/>
            <a:ext cx="41529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14450"/>
            <a:ext cx="41529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presented by the University of Ottawa Heart Institute</a:t>
            </a:r>
          </a:p>
        </p:txBody>
      </p:sp>
      <p:sp>
        <p:nvSpPr>
          <p:cNvPr id="6" name="Rectangle 6"/>
          <p:cNvSpPr>
            <a:spLocks noGrp="1" noChangeArrowheads="1"/>
          </p:cNvSpPr>
          <p:nvPr>
            <p:ph type="sldNum" sz="quarter" idx="11"/>
          </p:nvPr>
        </p:nvSpPr>
        <p:spPr>
          <a:ln/>
        </p:spPr>
        <p:txBody>
          <a:bodyPr/>
          <a:lstStyle>
            <a:lvl1pPr>
              <a:defRPr/>
            </a:lvl1pPr>
          </a:lstStyle>
          <a:p>
            <a:pPr>
              <a:defRPr/>
            </a:pPr>
            <a:fld id="{E9A05CBD-7AA0-4B00-9CC9-FBC9140F286D}" type="slidenum">
              <a:rPr lang="en-US"/>
              <a:pPr>
                <a:defRPr/>
              </a:pPr>
              <a:t>‹#›</a:t>
            </a:fld>
            <a:endParaRPr lang="en-US"/>
          </a:p>
        </p:txBody>
      </p:sp>
      <p:sp>
        <p:nvSpPr>
          <p:cNvPr id="7" name="Rectangle 10"/>
          <p:cNvSpPr>
            <a:spLocks noGrp="1" noChangeArrowheads="1"/>
          </p:cNvSpPr>
          <p:nvPr>
            <p:ph type="dt" sz="half" idx="12"/>
          </p:nvPr>
        </p:nvSpPr>
        <p:spPr>
          <a:ln/>
        </p:spPr>
        <p:txBody>
          <a:bodyPr/>
          <a:lstStyle>
            <a:lvl1pPr>
              <a:defRPr/>
            </a:lvl1pPr>
          </a:lstStyle>
          <a:p>
            <a:pPr>
              <a:defRPr/>
            </a:pPr>
            <a:fld id="{84CFFABF-3015-4517-B076-DD55B08BD28E}" type="datetime4">
              <a:rPr lang="en-US"/>
              <a:pPr>
                <a:defRPr/>
              </a:pPr>
              <a:t>August 18, 2017</a:t>
            </a:fld>
            <a:r>
              <a:rPr lang="en-US"/>
              <a:t>October 11, 2006</a:t>
            </a:r>
            <a:endParaRPr lang="en-US" sz="1400"/>
          </a:p>
        </p:txBody>
      </p:sp>
    </p:spTree>
    <p:extLst>
      <p:ext uri="{BB962C8B-B14F-4D97-AF65-F5344CB8AC3E}">
        <p14:creationId xmlns:p14="http://schemas.microsoft.com/office/powerpoint/2010/main" xmlns="" val="45122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presented by the University of Ottawa Heart Institute</a:t>
            </a:r>
          </a:p>
        </p:txBody>
      </p:sp>
      <p:sp>
        <p:nvSpPr>
          <p:cNvPr id="8" name="Rectangle 6"/>
          <p:cNvSpPr>
            <a:spLocks noGrp="1" noChangeArrowheads="1"/>
          </p:cNvSpPr>
          <p:nvPr>
            <p:ph type="sldNum" sz="quarter" idx="11"/>
          </p:nvPr>
        </p:nvSpPr>
        <p:spPr>
          <a:ln/>
        </p:spPr>
        <p:txBody>
          <a:bodyPr/>
          <a:lstStyle>
            <a:lvl1pPr>
              <a:defRPr/>
            </a:lvl1pPr>
          </a:lstStyle>
          <a:p>
            <a:pPr>
              <a:defRPr/>
            </a:pPr>
            <a:fld id="{5593291B-2874-41A8-9805-E256E9174611}" type="slidenum">
              <a:rPr lang="en-US"/>
              <a:pPr>
                <a:defRPr/>
              </a:pPr>
              <a:t>‹#›</a:t>
            </a:fld>
            <a:endParaRPr lang="en-US"/>
          </a:p>
        </p:txBody>
      </p:sp>
      <p:sp>
        <p:nvSpPr>
          <p:cNvPr id="9" name="Rectangle 10"/>
          <p:cNvSpPr>
            <a:spLocks noGrp="1" noChangeArrowheads="1"/>
          </p:cNvSpPr>
          <p:nvPr>
            <p:ph type="dt" sz="half" idx="12"/>
          </p:nvPr>
        </p:nvSpPr>
        <p:spPr>
          <a:ln/>
        </p:spPr>
        <p:txBody>
          <a:bodyPr/>
          <a:lstStyle>
            <a:lvl1pPr>
              <a:defRPr/>
            </a:lvl1pPr>
          </a:lstStyle>
          <a:p>
            <a:pPr>
              <a:defRPr/>
            </a:pPr>
            <a:fld id="{4B27E36E-D3EB-4F83-87F5-D9AB8FA64D42}" type="datetime4">
              <a:rPr lang="en-US"/>
              <a:pPr>
                <a:defRPr/>
              </a:pPr>
              <a:t>August 18, 2017</a:t>
            </a:fld>
            <a:r>
              <a:rPr lang="en-US"/>
              <a:t>October 11, 2006</a:t>
            </a:r>
            <a:endParaRPr lang="en-US" sz="1400"/>
          </a:p>
        </p:txBody>
      </p:sp>
    </p:spTree>
    <p:extLst>
      <p:ext uri="{BB962C8B-B14F-4D97-AF65-F5344CB8AC3E}">
        <p14:creationId xmlns:p14="http://schemas.microsoft.com/office/powerpoint/2010/main" xmlns="" val="6504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presented by the University of Ottawa Heart Institute</a:t>
            </a:r>
          </a:p>
        </p:txBody>
      </p:sp>
      <p:sp>
        <p:nvSpPr>
          <p:cNvPr id="4" name="Rectangle 6"/>
          <p:cNvSpPr>
            <a:spLocks noGrp="1" noChangeArrowheads="1"/>
          </p:cNvSpPr>
          <p:nvPr>
            <p:ph type="sldNum" sz="quarter" idx="11"/>
          </p:nvPr>
        </p:nvSpPr>
        <p:spPr>
          <a:ln/>
        </p:spPr>
        <p:txBody>
          <a:bodyPr/>
          <a:lstStyle>
            <a:lvl1pPr>
              <a:defRPr/>
            </a:lvl1pPr>
          </a:lstStyle>
          <a:p>
            <a:pPr>
              <a:defRPr/>
            </a:pPr>
            <a:fld id="{72455DFD-9736-440F-8CA6-AD9E9BA17F4D}" type="slidenum">
              <a:rPr lang="en-US"/>
              <a:pPr>
                <a:defRPr/>
              </a:pPr>
              <a:t>‹#›</a:t>
            </a:fld>
            <a:endParaRPr lang="en-US"/>
          </a:p>
        </p:txBody>
      </p:sp>
      <p:sp>
        <p:nvSpPr>
          <p:cNvPr id="5" name="Rectangle 10"/>
          <p:cNvSpPr>
            <a:spLocks noGrp="1" noChangeArrowheads="1"/>
          </p:cNvSpPr>
          <p:nvPr>
            <p:ph type="dt" sz="half" idx="12"/>
          </p:nvPr>
        </p:nvSpPr>
        <p:spPr>
          <a:ln/>
        </p:spPr>
        <p:txBody>
          <a:bodyPr/>
          <a:lstStyle>
            <a:lvl1pPr>
              <a:defRPr/>
            </a:lvl1pPr>
          </a:lstStyle>
          <a:p>
            <a:pPr>
              <a:defRPr/>
            </a:pPr>
            <a:fld id="{C0FCA0DE-D222-4C7C-8B88-D0572F9539B0}" type="datetime4">
              <a:rPr lang="en-US"/>
              <a:pPr>
                <a:defRPr/>
              </a:pPr>
              <a:t>August 18, 2017</a:t>
            </a:fld>
            <a:r>
              <a:rPr lang="en-US"/>
              <a:t>October 11, 2006</a:t>
            </a:r>
            <a:endParaRPr lang="en-US" sz="1400"/>
          </a:p>
        </p:txBody>
      </p:sp>
    </p:spTree>
    <p:extLst>
      <p:ext uri="{BB962C8B-B14F-4D97-AF65-F5344CB8AC3E}">
        <p14:creationId xmlns:p14="http://schemas.microsoft.com/office/powerpoint/2010/main" xmlns="" val="62564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presented by the University of Ottawa Heart Institute</a:t>
            </a:r>
          </a:p>
        </p:txBody>
      </p:sp>
      <p:sp>
        <p:nvSpPr>
          <p:cNvPr id="3" name="Rectangle 6"/>
          <p:cNvSpPr>
            <a:spLocks noGrp="1" noChangeArrowheads="1"/>
          </p:cNvSpPr>
          <p:nvPr>
            <p:ph type="sldNum" sz="quarter" idx="11"/>
          </p:nvPr>
        </p:nvSpPr>
        <p:spPr>
          <a:ln/>
        </p:spPr>
        <p:txBody>
          <a:bodyPr/>
          <a:lstStyle>
            <a:lvl1pPr>
              <a:defRPr/>
            </a:lvl1pPr>
          </a:lstStyle>
          <a:p>
            <a:pPr>
              <a:defRPr/>
            </a:pPr>
            <a:fld id="{41F1B5CD-A621-4750-A997-12EEA2F39061}" type="slidenum">
              <a:rPr lang="en-US"/>
              <a:pPr>
                <a:defRPr/>
              </a:pPr>
              <a:t>‹#›</a:t>
            </a:fld>
            <a:endParaRPr lang="en-US"/>
          </a:p>
        </p:txBody>
      </p:sp>
      <p:sp>
        <p:nvSpPr>
          <p:cNvPr id="4" name="Rectangle 10"/>
          <p:cNvSpPr>
            <a:spLocks noGrp="1" noChangeArrowheads="1"/>
          </p:cNvSpPr>
          <p:nvPr>
            <p:ph type="dt" sz="half" idx="12"/>
          </p:nvPr>
        </p:nvSpPr>
        <p:spPr>
          <a:ln/>
        </p:spPr>
        <p:txBody>
          <a:bodyPr/>
          <a:lstStyle>
            <a:lvl1pPr>
              <a:defRPr/>
            </a:lvl1pPr>
          </a:lstStyle>
          <a:p>
            <a:pPr>
              <a:defRPr/>
            </a:pPr>
            <a:fld id="{DC2B679F-AA5A-4888-A7A2-B7AF1D37DF39}" type="datetime4">
              <a:rPr lang="en-US"/>
              <a:pPr>
                <a:defRPr/>
              </a:pPr>
              <a:t>August 18, 2017</a:t>
            </a:fld>
            <a:r>
              <a:rPr lang="en-US"/>
              <a:t>October 11, 2006</a:t>
            </a:r>
            <a:endParaRPr lang="en-US" sz="1400"/>
          </a:p>
        </p:txBody>
      </p:sp>
    </p:spTree>
    <p:extLst>
      <p:ext uri="{BB962C8B-B14F-4D97-AF65-F5344CB8AC3E}">
        <p14:creationId xmlns:p14="http://schemas.microsoft.com/office/powerpoint/2010/main" xmlns="" val="296109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presented by the University of Ottawa Heart Institute</a:t>
            </a:r>
          </a:p>
        </p:txBody>
      </p:sp>
      <p:sp>
        <p:nvSpPr>
          <p:cNvPr id="6" name="Rectangle 6"/>
          <p:cNvSpPr>
            <a:spLocks noGrp="1" noChangeArrowheads="1"/>
          </p:cNvSpPr>
          <p:nvPr>
            <p:ph type="sldNum" sz="quarter" idx="11"/>
          </p:nvPr>
        </p:nvSpPr>
        <p:spPr>
          <a:ln/>
        </p:spPr>
        <p:txBody>
          <a:bodyPr/>
          <a:lstStyle>
            <a:lvl1pPr>
              <a:defRPr/>
            </a:lvl1pPr>
          </a:lstStyle>
          <a:p>
            <a:pPr>
              <a:defRPr/>
            </a:pPr>
            <a:fld id="{F07BF07D-5FFB-43E0-952B-3A10C73AAD84}" type="slidenum">
              <a:rPr lang="en-US"/>
              <a:pPr>
                <a:defRPr/>
              </a:pPr>
              <a:t>‹#›</a:t>
            </a:fld>
            <a:endParaRPr lang="en-US"/>
          </a:p>
        </p:txBody>
      </p:sp>
      <p:sp>
        <p:nvSpPr>
          <p:cNvPr id="7" name="Rectangle 10"/>
          <p:cNvSpPr>
            <a:spLocks noGrp="1" noChangeArrowheads="1"/>
          </p:cNvSpPr>
          <p:nvPr>
            <p:ph type="dt" sz="half" idx="12"/>
          </p:nvPr>
        </p:nvSpPr>
        <p:spPr>
          <a:ln/>
        </p:spPr>
        <p:txBody>
          <a:bodyPr/>
          <a:lstStyle>
            <a:lvl1pPr>
              <a:defRPr/>
            </a:lvl1pPr>
          </a:lstStyle>
          <a:p>
            <a:pPr>
              <a:defRPr/>
            </a:pPr>
            <a:fld id="{4D731E22-EAB2-422C-A5DF-22D4FB6141A3}" type="datetime4">
              <a:rPr lang="en-US"/>
              <a:pPr>
                <a:defRPr/>
              </a:pPr>
              <a:t>August 18, 2017</a:t>
            </a:fld>
            <a:r>
              <a:rPr lang="en-US"/>
              <a:t>October 11, 2006</a:t>
            </a:r>
            <a:endParaRPr lang="en-US" sz="1400"/>
          </a:p>
        </p:txBody>
      </p:sp>
    </p:spTree>
    <p:extLst>
      <p:ext uri="{BB962C8B-B14F-4D97-AF65-F5344CB8AC3E}">
        <p14:creationId xmlns:p14="http://schemas.microsoft.com/office/powerpoint/2010/main" xmlns="" val="1139029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presented by the University of Ottawa Heart Institute</a:t>
            </a:r>
          </a:p>
        </p:txBody>
      </p:sp>
      <p:sp>
        <p:nvSpPr>
          <p:cNvPr id="6" name="Rectangle 6"/>
          <p:cNvSpPr>
            <a:spLocks noGrp="1" noChangeArrowheads="1"/>
          </p:cNvSpPr>
          <p:nvPr>
            <p:ph type="sldNum" sz="quarter" idx="11"/>
          </p:nvPr>
        </p:nvSpPr>
        <p:spPr>
          <a:ln/>
        </p:spPr>
        <p:txBody>
          <a:bodyPr/>
          <a:lstStyle>
            <a:lvl1pPr>
              <a:defRPr/>
            </a:lvl1pPr>
          </a:lstStyle>
          <a:p>
            <a:pPr>
              <a:defRPr/>
            </a:pPr>
            <a:fld id="{A40E2463-AD82-4F95-BFDB-45E7CF9E6E71}" type="slidenum">
              <a:rPr lang="en-US"/>
              <a:pPr>
                <a:defRPr/>
              </a:pPr>
              <a:t>‹#›</a:t>
            </a:fld>
            <a:endParaRPr lang="en-US"/>
          </a:p>
        </p:txBody>
      </p:sp>
      <p:sp>
        <p:nvSpPr>
          <p:cNvPr id="7" name="Rectangle 10"/>
          <p:cNvSpPr>
            <a:spLocks noGrp="1" noChangeArrowheads="1"/>
          </p:cNvSpPr>
          <p:nvPr>
            <p:ph type="dt" sz="half" idx="12"/>
          </p:nvPr>
        </p:nvSpPr>
        <p:spPr>
          <a:ln/>
        </p:spPr>
        <p:txBody>
          <a:bodyPr/>
          <a:lstStyle>
            <a:lvl1pPr>
              <a:defRPr/>
            </a:lvl1pPr>
          </a:lstStyle>
          <a:p>
            <a:pPr>
              <a:defRPr/>
            </a:pPr>
            <a:fld id="{96CF46FE-2D7D-4909-90EB-11C16F0BF0F9}" type="datetime4">
              <a:rPr lang="en-US"/>
              <a:pPr>
                <a:defRPr/>
              </a:pPr>
              <a:t>August 18, 2017</a:t>
            </a:fld>
            <a:r>
              <a:rPr lang="en-US"/>
              <a:t>October 11, 2006</a:t>
            </a:r>
            <a:endParaRPr lang="en-US" sz="1400"/>
          </a:p>
        </p:txBody>
      </p:sp>
    </p:spTree>
    <p:extLst>
      <p:ext uri="{BB962C8B-B14F-4D97-AF65-F5344CB8AC3E}">
        <p14:creationId xmlns:p14="http://schemas.microsoft.com/office/powerpoint/2010/main" xmlns="" val="420364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5736" y="307975"/>
            <a:ext cx="6567264"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304800" y="1314450"/>
            <a:ext cx="8458200" cy="325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9" name="Rectangle 5"/>
          <p:cNvSpPr>
            <a:spLocks noGrp="1" noChangeArrowheads="1"/>
          </p:cNvSpPr>
          <p:nvPr>
            <p:ph type="ftr" sz="quarter" idx="3"/>
          </p:nvPr>
        </p:nvSpPr>
        <p:spPr bwMode="auto">
          <a:xfrm>
            <a:off x="304800" y="4857750"/>
            <a:ext cx="6477000" cy="1714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1200"/>
            </a:lvl1pPr>
          </a:lstStyle>
          <a:p>
            <a:pPr>
              <a:defRPr/>
            </a:pPr>
            <a:r>
              <a:rPr lang="en-US" dirty="0" smtClean="0"/>
              <a:t>Presented by the University of Ottawa Heart Institute</a:t>
            </a:r>
            <a:endParaRPr lang="en-US" dirty="0"/>
          </a:p>
        </p:txBody>
      </p:sp>
      <p:sp>
        <p:nvSpPr>
          <p:cNvPr id="1030" name="Rectangle 6"/>
          <p:cNvSpPr>
            <a:spLocks noGrp="1" noChangeArrowheads="1"/>
          </p:cNvSpPr>
          <p:nvPr>
            <p:ph type="sldNum" sz="quarter" idx="4"/>
          </p:nvPr>
        </p:nvSpPr>
        <p:spPr bwMode="auto">
          <a:xfrm>
            <a:off x="6858000" y="4857750"/>
            <a:ext cx="1905000" cy="1714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1200"/>
            </a:lvl1pPr>
          </a:lstStyle>
          <a:p>
            <a:pPr>
              <a:defRPr/>
            </a:pPr>
            <a:fld id="{E61470E8-D7AA-4339-A6F0-886D6F1D0CF7}" type="slidenum">
              <a:rPr lang="en-US"/>
              <a:pPr>
                <a:defRPr/>
              </a:pPr>
              <a:t>‹#›</a:t>
            </a:fld>
            <a:endParaRPr lang="en-US"/>
          </a:p>
        </p:txBody>
      </p:sp>
      <p:sp>
        <p:nvSpPr>
          <p:cNvPr id="2" name="Rectangle 7"/>
          <p:cNvSpPr>
            <a:spLocks noChangeArrowheads="1"/>
          </p:cNvSpPr>
          <p:nvPr userDrawn="1"/>
        </p:nvSpPr>
        <p:spPr bwMode="auto">
          <a:xfrm>
            <a:off x="0" y="0"/>
            <a:ext cx="9140825" cy="82550"/>
          </a:xfrm>
          <a:prstGeom prst="rect">
            <a:avLst/>
          </a:prstGeom>
          <a:solidFill>
            <a:srgbClr val="9C1F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031" name="Line 9"/>
          <p:cNvSpPr>
            <a:spLocks noChangeShapeType="1"/>
          </p:cNvSpPr>
          <p:nvPr userDrawn="1"/>
        </p:nvSpPr>
        <p:spPr bwMode="auto">
          <a:xfrm>
            <a:off x="1979712" y="0"/>
            <a:ext cx="0" cy="857250"/>
          </a:xfrm>
          <a:prstGeom prst="line">
            <a:avLst/>
          </a:prstGeom>
          <a:noFill/>
          <a:ln w="9525">
            <a:solidFill>
              <a:srgbClr val="9C1F2D"/>
            </a:solidFill>
            <a:round/>
            <a:headEnd/>
            <a:tailEnd/>
          </a:ln>
          <a:extLst>
            <a:ext uri="{909E8E84-426E-40DD-AFC4-6F175D3DCCD1}">
              <a14:hiddenFill xmlns:a14="http://schemas.microsoft.com/office/drawing/2010/main" xmlns="">
                <a:noFill/>
              </a14:hiddenFill>
            </a:ext>
          </a:extLst>
        </p:spPr>
        <p:txBody>
          <a:bodyPr wrap="none" anchor="ctr"/>
          <a:lstStyle/>
          <a:p>
            <a:endParaRPr lang="en-CA"/>
          </a:p>
        </p:txBody>
      </p:sp>
      <p:sp>
        <p:nvSpPr>
          <p:cNvPr id="1034" name="Rectangle 10"/>
          <p:cNvSpPr>
            <a:spLocks noGrp="1" noChangeArrowheads="1"/>
          </p:cNvSpPr>
          <p:nvPr>
            <p:ph type="dt" sz="half" idx="2"/>
          </p:nvPr>
        </p:nvSpPr>
        <p:spPr bwMode="auto">
          <a:xfrm>
            <a:off x="6400800" y="4857750"/>
            <a:ext cx="1905000" cy="1714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1200"/>
            </a:lvl1pPr>
          </a:lstStyle>
          <a:p>
            <a:pPr>
              <a:defRPr/>
            </a:pPr>
            <a:fld id="{8F37D71C-8E51-4B97-83C6-9A1426956DF6}" type="datetime4">
              <a:rPr lang="en-US"/>
              <a:pPr>
                <a:defRPr/>
              </a:pPr>
              <a:t>August 18, 2017</a:t>
            </a:fld>
            <a:r>
              <a:rPr lang="en-US" dirty="0"/>
              <a:t>October 11, 2006</a:t>
            </a:r>
            <a:endParaRPr lang="en-US" sz="1400" dirty="0"/>
          </a:p>
        </p:txBody>
      </p:sp>
      <p:sp>
        <p:nvSpPr>
          <p:cNvPr id="1033" name="Line 11"/>
          <p:cNvSpPr>
            <a:spLocks noChangeShapeType="1"/>
          </p:cNvSpPr>
          <p:nvPr userDrawn="1"/>
        </p:nvSpPr>
        <p:spPr bwMode="auto">
          <a:xfrm flipH="1">
            <a:off x="3276600" y="4743450"/>
            <a:ext cx="5867400" cy="0"/>
          </a:xfrm>
          <a:prstGeom prst="line">
            <a:avLst/>
          </a:prstGeom>
          <a:noFill/>
          <a:ln w="9525">
            <a:solidFill>
              <a:srgbClr val="9C1F2D"/>
            </a:solidFill>
            <a:round/>
            <a:headEnd/>
            <a:tailEnd/>
          </a:ln>
          <a:extLst>
            <a:ext uri="{909E8E84-426E-40DD-AFC4-6F175D3DCCD1}">
              <a14:hiddenFill xmlns:a14="http://schemas.microsoft.com/office/drawing/2010/main" xmlns="">
                <a:noFill/>
              </a14:hiddenFill>
            </a:ext>
          </a:extLst>
        </p:spPr>
        <p:txBody>
          <a:bodyPr wrap="none" anchor="ctr"/>
          <a:lstStyle/>
          <a:p>
            <a:endParaRPr lang="en-CA"/>
          </a:p>
        </p:txBody>
      </p:sp>
      <p:pic>
        <p:nvPicPr>
          <p:cNvPr id="3" name="Picture 4" descr="https://hearthub.ottawaheart.ca/sites/default/files/uploads/images/uohi-logo-alternate-colour-300-dpi.png"/>
          <p:cNvPicPr>
            <a:picLocks noChangeAspect="1" noChangeArrowheads="1"/>
          </p:cNvPicPr>
          <p:nvPr userDrawn="1"/>
        </p:nvPicPr>
        <p:blipFill>
          <a:blip r:embed="rId22" cstate="print">
            <a:extLst>
              <a:ext uri="{28A0092B-C50C-407E-A947-70E740481C1C}">
                <a14:useLocalDpi xmlns:a14="http://schemas.microsoft.com/office/drawing/2010/main" xmlns="" val="0"/>
              </a:ext>
            </a:extLst>
          </a:blip>
          <a:srcRect/>
          <a:stretch>
            <a:fillRect/>
          </a:stretch>
        </p:blipFill>
        <p:spPr bwMode="auto">
          <a:xfrm>
            <a:off x="179388" y="363538"/>
            <a:ext cx="1598612"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1"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2" r:id="rId15"/>
    <p:sldLayoutId id="2147483763" r:id="rId16"/>
    <p:sldLayoutId id="2147483764" r:id="rId17"/>
    <p:sldLayoutId id="2147483765" r:id="rId18"/>
    <p:sldLayoutId id="2147483766" r:id="rId19"/>
    <p:sldLayoutId id="2147483767" r:id="rId20"/>
  </p:sldLayoutIdLst>
  <p:hf hdr="0" ftr="0" dt="0"/>
  <p:txStyles>
    <p:titleStyle>
      <a:lvl1pPr algn="l" rtl="0" eaLnBrk="0" fontAlgn="base" hangingPunct="0">
        <a:spcBef>
          <a:spcPct val="0"/>
        </a:spcBef>
        <a:spcAft>
          <a:spcPct val="0"/>
        </a:spcAft>
        <a:defRPr sz="2200" b="1">
          <a:solidFill>
            <a:srgbClr val="9C1F2D"/>
          </a:solidFill>
          <a:latin typeface="+mj-lt"/>
          <a:ea typeface="+mj-ea"/>
          <a:cs typeface="+mj-cs"/>
        </a:defRPr>
      </a:lvl1pPr>
      <a:lvl2pPr algn="l" rtl="0" eaLnBrk="0" fontAlgn="base" hangingPunct="0">
        <a:spcBef>
          <a:spcPct val="0"/>
        </a:spcBef>
        <a:spcAft>
          <a:spcPct val="0"/>
        </a:spcAft>
        <a:defRPr sz="2200" b="1">
          <a:solidFill>
            <a:srgbClr val="9C1F2D"/>
          </a:solidFill>
          <a:latin typeface="Arial" charset="0"/>
        </a:defRPr>
      </a:lvl2pPr>
      <a:lvl3pPr algn="l" rtl="0" eaLnBrk="0" fontAlgn="base" hangingPunct="0">
        <a:spcBef>
          <a:spcPct val="0"/>
        </a:spcBef>
        <a:spcAft>
          <a:spcPct val="0"/>
        </a:spcAft>
        <a:defRPr sz="2200" b="1">
          <a:solidFill>
            <a:srgbClr val="9C1F2D"/>
          </a:solidFill>
          <a:latin typeface="Arial" charset="0"/>
        </a:defRPr>
      </a:lvl3pPr>
      <a:lvl4pPr algn="l" rtl="0" eaLnBrk="0" fontAlgn="base" hangingPunct="0">
        <a:spcBef>
          <a:spcPct val="0"/>
        </a:spcBef>
        <a:spcAft>
          <a:spcPct val="0"/>
        </a:spcAft>
        <a:defRPr sz="2200" b="1">
          <a:solidFill>
            <a:srgbClr val="9C1F2D"/>
          </a:solidFill>
          <a:latin typeface="Arial" charset="0"/>
        </a:defRPr>
      </a:lvl4pPr>
      <a:lvl5pPr algn="l" rtl="0" eaLnBrk="0" fontAlgn="base" hangingPunct="0">
        <a:spcBef>
          <a:spcPct val="0"/>
        </a:spcBef>
        <a:spcAft>
          <a:spcPct val="0"/>
        </a:spcAft>
        <a:defRPr sz="2200" b="1">
          <a:solidFill>
            <a:srgbClr val="9C1F2D"/>
          </a:solidFill>
          <a:latin typeface="Arial" charset="0"/>
        </a:defRPr>
      </a:lvl5pPr>
      <a:lvl6pPr marL="457200" algn="l" rtl="0" fontAlgn="base">
        <a:spcBef>
          <a:spcPct val="0"/>
        </a:spcBef>
        <a:spcAft>
          <a:spcPct val="0"/>
        </a:spcAft>
        <a:defRPr sz="2200" b="1">
          <a:solidFill>
            <a:srgbClr val="9C1F2D"/>
          </a:solidFill>
          <a:latin typeface="Arial" charset="0"/>
        </a:defRPr>
      </a:lvl6pPr>
      <a:lvl7pPr marL="914400" algn="l" rtl="0" fontAlgn="base">
        <a:spcBef>
          <a:spcPct val="0"/>
        </a:spcBef>
        <a:spcAft>
          <a:spcPct val="0"/>
        </a:spcAft>
        <a:defRPr sz="2200" b="1">
          <a:solidFill>
            <a:srgbClr val="9C1F2D"/>
          </a:solidFill>
          <a:latin typeface="Arial" charset="0"/>
        </a:defRPr>
      </a:lvl7pPr>
      <a:lvl8pPr marL="1371600" algn="l" rtl="0" fontAlgn="base">
        <a:spcBef>
          <a:spcPct val="0"/>
        </a:spcBef>
        <a:spcAft>
          <a:spcPct val="0"/>
        </a:spcAft>
        <a:defRPr sz="2200" b="1">
          <a:solidFill>
            <a:srgbClr val="9C1F2D"/>
          </a:solidFill>
          <a:latin typeface="Arial" charset="0"/>
        </a:defRPr>
      </a:lvl8pPr>
      <a:lvl9pPr marL="1828800" algn="l" rtl="0" fontAlgn="base">
        <a:spcBef>
          <a:spcPct val="0"/>
        </a:spcBef>
        <a:spcAft>
          <a:spcPct val="0"/>
        </a:spcAft>
        <a:defRPr sz="2200" b="1">
          <a:solidFill>
            <a:srgbClr val="9C1F2D"/>
          </a:solidFill>
          <a:latin typeface="Arial" charset="0"/>
        </a:defRPr>
      </a:lvl9pPr>
    </p:titleStyle>
    <p:bodyStyle>
      <a:lvl1pPr marL="342900" indent="-342900" algn="l" rtl="0" eaLnBrk="0" fontAlgn="base" hangingPunct="0">
        <a:spcBef>
          <a:spcPct val="20000"/>
        </a:spcBef>
        <a:spcAft>
          <a:spcPct val="0"/>
        </a:spcAft>
        <a:defRPr sz="2200" b="1">
          <a:solidFill>
            <a:srgbClr val="9C1F2D"/>
          </a:solidFill>
          <a:latin typeface="+mn-lt"/>
          <a:ea typeface="+mn-ea"/>
          <a:cs typeface="+mn-cs"/>
        </a:defRPr>
      </a:lvl1pPr>
      <a:lvl2pPr marL="455613" indent="1588" algn="l" rtl="0" eaLnBrk="0" fontAlgn="base" hangingPunct="0">
        <a:spcBef>
          <a:spcPct val="30000"/>
        </a:spcBef>
        <a:spcAft>
          <a:spcPct val="0"/>
        </a:spcAft>
        <a:defRPr sz="1600">
          <a:solidFill>
            <a:schemeClr val="tx1"/>
          </a:solidFill>
          <a:latin typeface="+mn-lt"/>
        </a:defRPr>
      </a:lvl2pPr>
      <a:lvl3pPr marL="798513" indent="-228600" algn="l" rtl="0" eaLnBrk="0" fontAlgn="base" hangingPunct="0">
        <a:spcBef>
          <a:spcPct val="30000"/>
        </a:spcBef>
        <a:spcAft>
          <a:spcPct val="0"/>
        </a:spcAft>
        <a:buClr>
          <a:srgbClr val="9C1F2D"/>
        </a:buClr>
        <a:buSzPct val="75000"/>
        <a:buFont typeface="Zapf Dingbats" pitchFamily="-128" charset="2"/>
        <a:buChar char=""/>
        <a:defRPr sz="1600">
          <a:solidFill>
            <a:schemeClr val="tx1"/>
          </a:solidFill>
          <a:latin typeface="+mn-lt"/>
        </a:defRPr>
      </a:lvl3pPr>
      <a:lvl4pPr marL="1141413" indent="-228600" algn="l" rtl="0" eaLnBrk="0" fontAlgn="base" hangingPunct="0">
        <a:spcBef>
          <a:spcPct val="30000"/>
        </a:spcBef>
        <a:spcAft>
          <a:spcPct val="0"/>
        </a:spcAft>
        <a:buClr>
          <a:schemeClr val="bg2"/>
        </a:buClr>
        <a:buSzPct val="75000"/>
        <a:buFont typeface="Zapf Dingbats" pitchFamily="-128" charset="2"/>
        <a:buChar char=""/>
        <a:defRPr sz="1600">
          <a:solidFill>
            <a:schemeClr val="tx1"/>
          </a:solidFill>
          <a:latin typeface="+mn-lt"/>
        </a:defRPr>
      </a:lvl4pPr>
      <a:lvl5pPr marL="1484313" indent="-228600" algn="l" rtl="0" eaLnBrk="0" fontAlgn="base" hangingPunct="0">
        <a:spcBef>
          <a:spcPct val="30000"/>
        </a:spcBef>
        <a:spcAft>
          <a:spcPct val="0"/>
        </a:spcAft>
        <a:buClr>
          <a:schemeClr val="bg2"/>
        </a:buClr>
        <a:buSzPct val="75000"/>
        <a:buFont typeface="Zapf Dingbats" pitchFamily="-128" charset="2"/>
        <a:buChar char=""/>
        <a:defRPr sz="1600">
          <a:solidFill>
            <a:schemeClr val="tx1"/>
          </a:solidFill>
          <a:latin typeface="+mn-lt"/>
        </a:defRPr>
      </a:lvl5pPr>
      <a:lvl6pPr marL="1941513" indent="-228600" algn="l" rtl="0" fontAlgn="base">
        <a:spcBef>
          <a:spcPct val="30000"/>
        </a:spcBef>
        <a:spcAft>
          <a:spcPct val="0"/>
        </a:spcAft>
        <a:buClr>
          <a:schemeClr val="bg2"/>
        </a:buClr>
        <a:buSzPct val="75000"/>
        <a:buFont typeface="Zapf Dingbats" pitchFamily="-128" charset="2"/>
        <a:buChar char=""/>
        <a:defRPr sz="1600">
          <a:solidFill>
            <a:schemeClr val="tx1"/>
          </a:solidFill>
          <a:latin typeface="+mn-lt"/>
        </a:defRPr>
      </a:lvl6pPr>
      <a:lvl7pPr marL="2398713" indent="-228600" algn="l" rtl="0" fontAlgn="base">
        <a:spcBef>
          <a:spcPct val="30000"/>
        </a:spcBef>
        <a:spcAft>
          <a:spcPct val="0"/>
        </a:spcAft>
        <a:buClr>
          <a:schemeClr val="bg2"/>
        </a:buClr>
        <a:buSzPct val="75000"/>
        <a:buFont typeface="Zapf Dingbats" pitchFamily="-128" charset="2"/>
        <a:buChar char=""/>
        <a:defRPr sz="1600">
          <a:solidFill>
            <a:schemeClr val="tx1"/>
          </a:solidFill>
          <a:latin typeface="+mn-lt"/>
        </a:defRPr>
      </a:lvl7pPr>
      <a:lvl8pPr marL="2855913" indent="-228600" algn="l" rtl="0" fontAlgn="base">
        <a:spcBef>
          <a:spcPct val="30000"/>
        </a:spcBef>
        <a:spcAft>
          <a:spcPct val="0"/>
        </a:spcAft>
        <a:buClr>
          <a:schemeClr val="bg2"/>
        </a:buClr>
        <a:buSzPct val="75000"/>
        <a:buFont typeface="Zapf Dingbats" pitchFamily="-128" charset="2"/>
        <a:buChar char=""/>
        <a:defRPr sz="1600">
          <a:solidFill>
            <a:schemeClr val="tx1"/>
          </a:solidFill>
          <a:latin typeface="+mn-lt"/>
        </a:defRPr>
      </a:lvl8pPr>
      <a:lvl9pPr marL="3313113" indent="-228600" algn="l" rtl="0" fontAlgn="base">
        <a:spcBef>
          <a:spcPct val="30000"/>
        </a:spcBef>
        <a:spcAft>
          <a:spcPct val="0"/>
        </a:spcAft>
        <a:buClr>
          <a:schemeClr val="bg2"/>
        </a:buClr>
        <a:buSzPct val="75000"/>
        <a:buFont typeface="Zapf Dingbats" pitchFamily="-12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ideo" Target="file:///C:\Documents%20and%20Settings\kmurfitt\Desktop\PPE%20training%20EN%202010.wmv"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5.xml"/><Relationship Id="rId1" Type="http://schemas.openxmlformats.org/officeDocument/2006/relationships/video" Target="file:///\\c-civ-fp2\Med_Affairs\Infection_Control\Common\Education\corporate%20orientation\Nursing\aerosol%20procedure%20Video.wmv" TargetMode="Externa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884613" y="2398713"/>
            <a:ext cx="5151437" cy="2057400"/>
          </a:xfrm>
        </p:spPr>
        <p:txBody>
          <a:bodyPr/>
          <a:lstStyle/>
          <a:p>
            <a:pPr eaLnBrk="1" hangingPunct="1">
              <a:lnSpc>
                <a:spcPts val="3000"/>
              </a:lnSpc>
            </a:pPr>
            <a:r>
              <a:rPr lang="en-CA" altLang="en-US" sz="3200" b="0" dirty="0" smtClean="0">
                <a:latin typeface="Source Sans Pro" pitchFamily="34" charset="0"/>
              </a:rPr>
              <a:t>Infection Prevention and Control</a:t>
            </a:r>
            <a:r>
              <a:rPr lang="en-CA" altLang="en-US" sz="1800" b="0" dirty="0" smtClean="0">
                <a:latin typeface="Source Sans Pro" pitchFamily="34" charset="0"/>
              </a:rPr>
              <a:t/>
            </a:r>
            <a:br>
              <a:rPr lang="en-CA" altLang="en-US" sz="1800" b="0" dirty="0" smtClean="0">
                <a:latin typeface="Source Sans Pro" pitchFamily="34" charset="0"/>
              </a:rPr>
            </a:br>
            <a:endParaRPr lang="en-US" altLang="en-US" sz="1200" dirty="0" smtClean="0">
              <a:solidFill>
                <a:schemeClr val="tx1"/>
              </a:solidFill>
              <a:latin typeface="Source Sans Pro"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4"/>
          </p:nvPr>
        </p:nvSpPr>
        <p:spPr bwMode="auto">
          <a:noFill/>
          <a:ln>
            <a:miter lim="800000"/>
            <a:headEnd/>
            <a:tailEnd/>
          </a:ln>
        </p:spPr>
        <p:txBody>
          <a:bodyPr/>
          <a:lstStyle/>
          <a:p>
            <a:fld id="{CB170348-F1E5-4196-BD1A-FEEFA2B38B92}" type="slidenum">
              <a:rPr lang="en-US" altLang="en-US"/>
              <a:pPr/>
              <a:t>10</a:t>
            </a:fld>
            <a:endParaRPr lang="en-US" altLang="en-US"/>
          </a:p>
        </p:txBody>
      </p:sp>
      <p:sp>
        <p:nvSpPr>
          <p:cNvPr id="4" name="Title 3"/>
          <p:cNvSpPr>
            <a:spLocks noGrp="1"/>
          </p:cNvSpPr>
          <p:nvPr>
            <p:ph type="title"/>
          </p:nvPr>
        </p:nvSpPr>
        <p:spPr>
          <a:xfrm>
            <a:off x="1981200" y="361950"/>
            <a:ext cx="7772400" cy="539750"/>
          </a:xfrm>
        </p:spPr>
        <p:txBody>
          <a:bodyPr/>
          <a:lstStyle/>
          <a:p>
            <a:pPr eaLnBrk="1" fontAlgn="auto" hangingPunct="1">
              <a:spcAft>
                <a:spcPts val="0"/>
              </a:spcAft>
              <a:defRPr/>
            </a:pPr>
            <a:r>
              <a:rPr lang="en-CA" altLang="en-US" dirty="0">
                <a:solidFill>
                  <a:srgbClr val="9C1F2D"/>
                </a:solidFill>
              </a:rPr>
              <a:t>Routine Practice</a:t>
            </a:r>
            <a:endParaRPr lang="en-US" dirty="0">
              <a:solidFill>
                <a:srgbClr val="9C1F2D"/>
              </a:solidFill>
            </a:endParaRPr>
          </a:p>
        </p:txBody>
      </p:sp>
      <p:sp>
        <p:nvSpPr>
          <p:cNvPr id="27652" name="Rectangle 3"/>
          <p:cNvSpPr txBox="1">
            <a:spLocks/>
          </p:cNvSpPr>
          <p:nvPr/>
        </p:nvSpPr>
        <p:spPr bwMode="auto">
          <a:xfrm>
            <a:off x="742950" y="984250"/>
            <a:ext cx="8229600" cy="1628775"/>
          </a:xfrm>
          <a:prstGeom prst="rect">
            <a:avLst/>
          </a:prstGeom>
          <a:noFill/>
          <a:ln w="9525">
            <a:noFill/>
            <a:miter lim="800000"/>
            <a:headEnd/>
            <a:tailEnd/>
          </a:ln>
        </p:spPr>
        <p:txBody>
          <a:bodyPr lIns="0" rIns="0" bIns="0"/>
          <a:lstStyle/>
          <a:p>
            <a:pPr marL="287338" indent="-287338" eaLnBrk="1" hangingPunct="1">
              <a:spcAft>
                <a:spcPts val="1200"/>
              </a:spcAft>
              <a:buClr>
                <a:srgbClr val="0033A0"/>
              </a:buClr>
              <a:buSzPct val="70000"/>
              <a:buFont typeface="Arial" pitchFamily="34" charset="0"/>
              <a:buNone/>
            </a:pPr>
            <a:r>
              <a:rPr lang="en-CA" altLang="en-US" sz="2000" dirty="0"/>
              <a:t>Cleaning of shared equipment</a:t>
            </a:r>
          </a:p>
          <a:p>
            <a:pPr marL="539750" lvl="1" indent="-215900" eaLnBrk="1" hangingPunct="1">
              <a:spcAft>
                <a:spcPts val="1200"/>
              </a:spcAft>
              <a:buClr>
                <a:srgbClr val="9C1F2D"/>
              </a:buClr>
              <a:buSzPct val="100000"/>
              <a:buFont typeface="Arial" pitchFamily="34" charset="0"/>
              <a:buChar char="•"/>
            </a:pPr>
            <a:r>
              <a:rPr lang="en-CA" altLang="en-US" sz="2000" dirty="0"/>
              <a:t>In between all patients</a:t>
            </a:r>
          </a:p>
          <a:p>
            <a:pPr marL="539750" lvl="1" indent="-215900" eaLnBrk="1" hangingPunct="1">
              <a:spcAft>
                <a:spcPts val="1200"/>
              </a:spcAft>
              <a:buClr>
                <a:srgbClr val="9C1F2D"/>
              </a:buClr>
              <a:buSzPct val="100000"/>
              <a:buFontTx/>
              <a:buChar char="•"/>
            </a:pPr>
            <a:r>
              <a:rPr lang="en-CA" altLang="en-US" sz="2000" dirty="0"/>
              <a:t>When visibly soiled</a:t>
            </a:r>
          </a:p>
          <a:p>
            <a:pPr marL="287338" indent="-287338" eaLnBrk="1" hangingPunct="1">
              <a:spcAft>
                <a:spcPts val="1200"/>
              </a:spcAft>
              <a:buClr>
                <a:srgbClr val="0033A0"/>
              </a:buClr>
              <a:buSzPct val="70000"/>
              <a:buFont typeface="Lucida Grande"/>
              <a:buChar char="▶"/>
            </a:pPr>
            <a:endParaRPr lang="en-CA" altLang="en-US" sz="2800" dirty="0"/>
          </a:p>
        </p:txBody>
      </p:sp>
      <p:grpSp>
        <p:nvGrpSpPr>
          <p:cNvPr id="2" name="Group 6"/>
          <p:cNvGrpSpPr>
            <a:grpSpLocks/>
          </p:cNvGrpSpPr>
          <p:nvPr/>
        </p:nvGrpSpPr>
        <p:grpSpPr bwMode="auto">
          <a:xfrm>
            <a:off x="596900" y="2025650"/>
            <a:ext cx="8008938" cy="2238375"/>
            <a:chOff x="468313" y="3429000"/>
            <a:chExt cx="8280400" cy="2303463"/>
          </a:xfrm>
        </p:grpSpPr>
        <p:pic>
          <p:nvPicPr>
            <p:cNvPr id="27654" name="Picture 4" descr="hospital thermometer"/>
            <p:cNvPicPr>
              <a:picLocks noChangeAspect="1" noChangeArrowheads="1"/>
            </p:cNvPicPr>
            <p:nvPr/>
          </p:nvPicPr>
          <p:blipFill>
            <a:blip r:embed="rId3"/>
            <a:srcRect t="7457" r="3896" b="13670"/>
            <a:stretch>
              <a:fillRect/>
            </a:stretch>
          </p:blipFill>
          <p:spPr bwMode="auto">
            <a:xfrm>
              <a:off x="468313" y="4221163"/>
              <a:ext cx="2232025" cy="1366837"/>
            </a:xfrm>
            <a:prstGeom prst="rect">
              <a:avLst/>
            </a:prstGeom>
            <a:noFill/>
            <a:ln w="9525">
              <a:noFill/>
              <a:miter lim="800000"/>
              <a:headEnd/>
              <a:tailEnd/>
            </a:ln>
          </p:spPr>
        </p:pic>
        <p:pic>
          <p:nvPicPr>
            <p:cNvPr id="27655" name="Picture 5"/>
            <p:cNvPicPr>
              <a:picLocks noChangeAspect="1" noChangeArrowheads="1"/>
            </p:cNvPicPr>
            <p:nvPr/>
          </p:nvPicPr>
          <p:blipFill>
            <a:blip r:embed="rId4" cstate="print"/>
            <a:srcRect/>
            <a:stretch>
              <a:fillRect/>
            </a:stretch>
          </p:blipFill>
          <p:spPr bwMode="auto">
            <a:xfrm>
              <a:off x="5651500" y="3860800"/>
              <a:ext cx="1144588" cy="1862138"/>
            </a:xfrm>
            <a:prstGeom prst="rect">
              <a:avLst/>
            </a:prstGeom>
            <a:noFill/>
            <a:ln w="9525">
              <a:noFill/>
              <a:miter lim="800000"/>
              <a:headEnd/>
              <a:tailEnd/>
            </a:ln>
          </p:spPr>
        </p:pic>
        <p:pic>
          <p:nvPicPr>
            <p:cNvPr id="27656" name="Picture 7"/>
            <p:cNvPicPr>
              <a:picLocks noChangeAspect="1" noChangeArrowheads="1"/>
            </p:cNvPicPr>
            <p:nvPr/>
          </p:nvPicPr>
          <p:blipFill>
            <a:blip r:embed="rId5"/>
            <a:srcRect l="6169" t="13370" r="82047" b="53870"/>
            <a:stretch>
              <a:fillRect/>
            </a:stretch>
          </p:blipFill>
          <p:spPr bwMode="auto">
            <a:xfrm>
              <a:off x="7235825" y="3429000"/>
              <a:ext cx="1512888" cy="2303463"/>
            </a:xfrm>
            <a:prstGeom prst="rect">
              <a:avLst/>
            </a:prstGeom>
            <a:noFill/>
            <a:ln w="9525">
              <a:noFill/>
              <a:miter lim="800000"/>
              <a:headEnd/>
              <a:tailEnd/>
            </a:ln>
          </p:spPr>
        </p:pic>
        <p:pic>
          <p:nvPicPr>
            <p:cNvPr id="27657" name="Picture 8"/>
            <p:cNvPicPr>
              <a:picLocks noChangeAspect="1" noChangeArrowheads="1"/>
            </p:cNvPicPr>
            <p:nvPr/>
          </p:nvPicPr>
          <p:blipFill>
            <a:blip r:embed="rId6"/>
            <a:srcRect l="69945" t="48259" r="14838" b="25403"/>
            <a:stretch>
              <a:fillRect/>
            </a:stretch>
          </p:blipFill>
          <p:spPr bwMode="auto">
            <a:xfrm>
              <a:off x="3611563" y="4005263"/>
              <a:ext cx="1320800" cy="1584325"/>
            </a:xfrm>
            <a:prstGeom prst="rect">
              <a:avLst/>
            </a:prstGeom>
            <a:noFill/>
            <a:ln w="9525">
              <a:noFill/>
              <a:miter lim="800000"/>
              <a:headEnd/>
              <a:tailEnd/>
            </a:ln>
          </p:spPr>
        </p:pic>
      </p:gr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4"/>
          </p:nvPr>
        </p:nvSpPr>
        <p:spPr bwMode="auto">
          <a:noFill/>
          <a:ln>
            <a:miter lim="800000"/>
            <a:headEnd/>
            <a:tailEnd/>
          </a:ln>
        </p:spPr>
        <p:txBody>
          <a:bodyPr/>
          <a:lstStyle/>
          <a:p>
            <a:fld id="{5F442673-7A0B-40DE-8CFE-05CDC0D4934F}" type="slidenum">
              <a:rPr lang="en-US" altLang="en-US"/>
              <a:pPr/>
              <a:t>11</a:t>
            </a:fld>
            <a:endParaRPr lang="en-US" altLang="en-US"/>
          </a:p>
        </p:txBody>
      </p:sp>
      <p:sp>
        <p:nvSpPr>
          <p:cNvPr id="4" name="Title 3"/>
          <p:cNvSpPr>
            <a:spLocks noGrp="1"/>
          </p:cNvSpPr>
          <p:nvPr>
            <p:ph type="title"/>
          </p:nvPr>
        </p:nvSpPr>
        <p:spPr>
          <a:xfrm>
            <a:off x="1981200" y="361950"/>
            <a:ext cx="7772400" cy="539750"/>
          </a:xfrm>
        </p:spPr>
        <p:txBody>
          <a:bodyPr/>
          <a:lstStyle/>
          <a:p>
            <a:pPr eaLnBrk="1" fontAlgn="auto" hangingPunct="1">
              <a:spcAft>
                <a:spcPts val="0"/>
              </a:spcAft>
              <a:defRPr/>
            </a:pPr>
            <a:r>
              <a:rPr lang="en-US" dirty="0">
                <a:solidFill>
                  <a:srgbClr val="9C1F2D"/>
                </a:solidFill>
              </a:rPr>
              <a:t>Risk assessment</a:t>
            </a:r>
          </a:p>
        </p:txBody>
      </p:sp>
      <p:sp>
        <p:nvSpPr>
          <p:cNvPr id="28676" name="Rectangle 3"/>
          <p:cNvSpPr txBox="1">
            <a:spLocks/>
          </p:cNvSpPr>
          <p:nvPr/>
        </p:nvSpPr>
        <p:spPr bwMode="auto">
          <a:xfrm>
            <a:off x="742950" y="981075"/>
            <a:ext cx="8229600" cy="2397125"/>
          </a:xfrm>
          <a:prstGeom prst="rect">
            <a:avLst/>
          </a:prstGeom>
          <a:noFill/>
          <a:ln w="9525">
            <a:noFill/>
            <a:miter lim="800000"/>
            <a:headEnd/>
            <a:tailEnd/>
          </a:ln>
        </p:spPr>
        <p:txBody>
          <a:bodyPr lIns="0" rIns="0" bIns="0"/>
          <a:lstStyle/>
          <a:p>
            <a:pPr marL="287338" indent="-287338" eaLnBrk="1" hangingPunct="1">
              <a:spcAft>
                <a:spcPts val="1200"/>
              </a:spcAft>
              <a:buClr>
                <a:srgbClr val="9C1F2D"/>
              </a:buClr>
              <a:buSzPct val="100000"/>
              <a:buFontTx/>
              <a:buChar char="•"/>
            </a:pPr>
            <a:r>
              <a:rPr lang="en-CA" altLang="en-US" sz="2000" dirty="0" smtClean="0"/>
              <a:t>Risk assessment should be done </a:t>
            </a:r>
            <a:r>
              <a:rPr lang="en-CA" altLang="en-US" sz="2000" dirty="0"/>
              <a:t>before each patient interaction as patient status can change </a:t>
            </a:r>
          </a:p>
          <a:p>
            <a:pPr marL="287338" indent="-287338" eaLnBrk="1" hangingPunct="1">
              <a:spcAft>
                <a:spcPts val="1200"/>
              </a:spcAft>
              <a:buClr>
                <a:srgbClr val="9C1F2D"/>
              </a:buClr>
              <a:buSzPct val="100000"/>
              <a:buFontTx/>
              <a:buChar char="•"/>
            </a:pPr>
            <a:r>
              <a:rPr lang="en-CA" altLang="en-US" sz="2000" dirty="0"/>
              <a:t>HCP must assess the risk of exposure to blood, body fluids and non-intact skin and use measures to decrease risk</a:t>
            </a:r>
          </a:p>
          <a:p>
            <a:pPr marL="287338" indent="-287338" eaLnBrk="1" hangingPunct="1">
              <a:spcAft>
                <a:spcPts val="1200"/>
              </a:spcAft>
              <a:buClr>
                <a:srgbClr val="9C1F2D"/>
              </a:buClr>
              <a:buSzPct val="100000"/>
              <a:buFontTx/>
              <a:buChar char="•"/>
            </a:pPr>
            <a:r>
              <a:rPr lang="en-CA" altLang="en-US" sz="2000" dirty="0"/>
              <a:t>Used to reduce the spread of bacteria and viruses in the hospital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4"/>
          </p:nvPr>
        </p:nvSpPr>
        <p:spPr bwMode="auto">
          <a:noFill/>
          <a:ln>
            <a:miter lim="800000"/>
            <a:headEnd/>
            <a:tailEnd/>
          </a:ln>
        </p:spPr>
        <p:txBody>
          <a:bodyPr/>
          <a:lstStyle/>
          <a:p>
            <a:fld id="{E5793616-E0A8-4225-9798-DFEEAB76AF18}" type="slidenum">
              <a:rPr lang="en-US" altLang="en-US"/>
              <a:pPr/>
              <a:t>12</a:t>
            </a:fld>
            <a:endParaRPr lang="en-US" altLang="en-US"/>
          </a:p>
        </p:txBody>
      </p:sp>
      <p:sp>
        <p:nvSpPr>
          <p:cNvPr id="4" name="Title 3"/>
          <p:cNvSpPr>
            <a:spLocks noGrp="1"/>
          </p:cNvSpPr>
          <p:nvPr>
            <p:ph type="title"/>
          </p:nvPr>
        </p:nvSpPr>
        <p:spPr>
          <a:xfrm>
            <a:off x="1981200" y="361950"/>
            <a:ext cx="7772400" cy="539750"/>
          </a:xfrm>
        </p:spPr>
        <p:txBody>
          <a:bodyPr/>
          <a:lstStyle/>
          <a:p>
            <a:pPr eaLnBrk="1" fontAlgn="auto" hangingPunct="1">
              <a:spcAft>
                <a:spcPts val="0"/>
              </a:spcAft>
              <a:defRPr/>
            </a:pPr>
            <a:r>
              <a:rPr lang="en-CA" altLang="en-US" dirty="0">
                <a:solidFill>
                  <a:srgbClr val="9C1F2D"/>
                </a:solidFill>
              </a:rPr>
              <a:t>Risk assessment</a:t>
            </a:r>
            <a:endParaRPr lang="en-US" dirty="0">
              <a:solidFill>
                <a:srgbClr val="9C1F2D"/>
              </a:solidFill>
            </a:endParaRPr>
          </a:p>
        </p:txBody>
      </p:sp>
      <p:sp>
        <p:nvSpPr>
          <p:cNvPr id="29700" name="Rectangle 3"/>
          <p:cNvSpPr txBox="1">
            <a:spLocks/>
          </p:cNvSpPr>
          <p:nvPr/>
        </p:nvSpPr>
        <p:spPr bwMode="auto">
          <a:xfrm>
            <a:off x="533400" y="947738"/>
            <a:ext cx="8405813" cy="4525962"/>
          </a:xfrm>
          <a:prstGeom prst="rect">
            <a:avLst/>
          </a:prstGeom>
          <a:noFill/>
          <a:ln w="9525">
            <a:noFill/>
            <a:miter lim="800000"/>
            <a:headEnd/>
            <a:tailEnd/>
          </a:ln>
        </p:spPr>
        <p:txBody>
          <a:bodyPr lIns="0" rIns="0" bIns="0"/>
          <a:lstStyle/>
          <a:p>
            <a:pPr marL="539750" lvl="1" indent="-215900" eaLnBrk="1" hangingPunct="1">
              <a:spcAft>
                <a:spcPts val="1200"/>
              </a:spcAft>
              <a:buClr>
                <a:srgbClr val="9C1F2D"/>
              </a:buClr>
              <a:buSzPct val="100000"/>
              <a:buFont typeface="Arial" pitchFamily="34" charset="0"/>
              <a:buChar char="•"/>
            </a:pPr>
            <a:r>
              <a:rPr lang="en-CA" altLang="en-US" sz="2000" b="1" dirty="0"/>
              <a:t>Wear  gloves</a:t>
            </a:r>
            <a:r>
              <a:rPr lang="en-CA" altLang="en-US" sz="2000" dirty="0"/>
              <a:t> when hands may be in contact with mucous membranes, non-intact skin, tissue, blood, body fluids and environmental surfaces contaminated with above</a:t>
            </a:r>
          </a:p>
          <a:p>
            <a:pPr marL="539750" lvl="1" indent="-215900" eaLnBrk="1" hangingPunct="1">
              <a:spcAft>
                <a:spcPts val="1200"/>
              </a:spcAft>
              <a:buClr>
                <a:srgbClr val="9C1F2D"/>
              </a:buClr>
              <a:buSzPct val="100000"/>
              <a:buFont typeface="Arial" pitchFamily="34" charset="0"/>
              <a:buChar char="•"/>
            </a:pPr>
            <a:r>
              <a:rPr lang="en-CA" altLang="en-US" sz="2000" b="1" dirty="0"/>
              <a:t>Wear a gown</a:t>
            </a:r>
            <a:r>
              <a:rPr lang="en-CA" altLang="en-US" sz="2000" dirty="0"/>
              <a:t> when it is anticipated that care is likely to generate splashes or sprays of blood and/or body fluids </a:t>
            </a:r>
          </a:p>
          <a:p>
            <a:pPr marL="539750" lvl="1" indent="-215900" eaLnBrk="1" hangingPunct="1">
              <a:spcAft>
                <a:spcPts val="1200"/>
              </a:spcAft>
              <a:buClr>
                <a:srgbClr val="9C1F2D"/>
              </a:buClr>
              <a:buSzPct val="100000"/>
              <a:buFont typeface="Arial" pitchFamily="34" charset="0"/>
              <a:buChar char="•"/>
            </a:pPr>
            <a:r>
              <a:rPr lang="en-CA" altLang="en-US" sz="2000" b="1" dirty="0"/>
              <a:t>Wear a mask and eye protection</a:t>
            </a:r>
            <a:r>
              <a:rPr lang="en-CA" altLang="en-US" sz="2000" dirty="0"/>
              <a:t> to protect the mucous membranes of the eyes, nose, and mouth when care is likely to generate splashes or sprays of blood and/or body fluids </a:t>
            </a:r>
          </a:p>
          <a:p>
            <a:pPr marL="287338" indent="-287338" eaLnBrk="1" hangingPunct="1">
              <a:spcAft>
                <a:spcPts val="1200"/>
              </a:spcAft>
              <a:buClr>
                <a:srgbClr val="0033A0"/>
              </a:buClr>
              <a:buSzPct val="70000"/>
              <a:buFont typeface="Lucida Grande"/>
              <a:buChar char="▶"/>
            </a:pPr>
            <a:endParaRPr lang="en-CA" alt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4"/>
          </p:nvPr>
        </p:nvSpPr>
        <p:spPr bwMode="auto">
          <a:noFill/>
          <a:ln>
            <a:miter lim="800000"/>
            <a:headEnd/>
            <a:tailEnd/>
          </a:ln>
        </p:spPr>
        <p:txBody>
          <a:bodyPr/>
          <a:lstStyle/>
          <a:p>
            <a:fld id="{0970F3F1-3137-4868-A0C4-27839DCA6370}" type="slidenum">
              <a:rPr lang="en-US" altLang="en-US"/>
              <a:pPr/>
              <a:t>13</a:t>
            </a:fld>
            <a:endParaRPr lang="en-US" altLang="en-US"/>
          </a:p>
        </p:txBody>
      </p:sp>
      <p:sp>
        <p:nvSpPr>
          <p:cNvPr id="4" name="Title 3"/>
          <p:cNvSpPr>
            <a:spLocks noGrp="1"/>
          </p:cNvSpPr>
          <p:nvPr>
            <p:ph type="title"/>
          </p:nvPr>
        </p:nvSpPr>
        <p:spPr>
          <a:xfrm>
            <a:off x="1981200" y="361950"/>
            <a:ext cx="7772400" cy="539750"/>
          </a:xfrm>
        </p:spPr>
        <p:txBody>
          <a:bodyPr/>
          <a:lstStyle/>
          <a:p>
            <a:pPr eaLnBrk="1" fontAlgn="auto" hangingPunct="1">
              <a:spcAft>
                <a:spcPts val="0"/>
              </a:spcAft>
              <a:defRPr/>
            </a:pPr>
            <a:r>
              <a:rPr lang="en-CA" altLang="en-US" dirty="0">
                <a:solidFill>
                  <a:srgbClr val="9C1F2D"/>
                </a:solidFill>
              </a:rPr>
              <a:t>Routine Practice</a:t>
            </a:r>
            <a:endParaRPr lang="en-US" dirty="0">
              <a:solidFill>
                <a:srgbClr val="9C1F2D"/>
              </a:solidFill>
            </a:endParaRPr>
          </a:p>
        </p:txBody>
      </p:sp>
      <p:sp>
        <p:nvSpPr>
          <p:cNvPr id="30724" name="Rectangle 5"/>
          <p:cNvSpPr txBox="1">
            <a:spLocks/>
          </p:cNvSpPr>
          <p:nvPr/>
        </p:nvSpPr>
        <p:spPr bwMode="auto">
          <a:xfrm>
            <a:off x="758825" y="1060450"/>
            <a:ext cx="8229600" cy="488950"/>
          </a:xfrm>
          <a:prstGeom prst="rect">
            <a:avLst/>
          </a:prstGeom>
          <a:noFill/>
          <a:ln w="9525">
            <a:noFill/>
            <a:miter lim="800000"/>
            <a:headEnd/>
            <a:tailEnd/>
          </a:ln>
        </p:spPr>
        <p:txBody>
          <a:bodyPr lIns="0" rIns="0" bIns="0"/>
          <a:lstStyle/>
          <a:p>
            <a:pPr marL="287338" indent="-287338" eaLnBrk="1" hangingPunct="1">
              <a:spcAft>
                <a:spcPts val="1200"/>
              </a:spcAft>
              <a:buClr>
                <a:srgbClr val="0033A0"/>
              </a:buClr>
              <a:buSzPct val="70000"/>
              <a:buFont typeface="Arial" pitchFamily="34" charset="0"/>
              <a:buNone/>
            </a:pPr>
            <a:r>
              <a:rPr lang="en-CA" altLang="en-US" sz="2000" dirty="0"/>
              <a:t>Personal Protective Equipment</a:t>
            </a:r>
            <a:endParaRPr lang="en-US" altLang="en-US" sz="2000" dirty="0"/>
          </a:p>
        </p:txBody>
      </p:sp>
      <p:pic>
        <p:nvPicPr>
          <p:cNvPr id="6" name="PPE training EN 2010.wmv">
            <a:hlinkClick r:id="" action="ppaction://media"/>
          </p:cNvPr>
          <p:cNvPicPr>
            <a:picLocks noRot="1" noChangeAspect="1"/>
          </p:cNvPicPr>
          <p:nvPr>
            <a:videoFile r:link="rId1"/>
          </p:nvPr>
        </p:nvPicPr>
        <p:blipFill>
          <a:blip r:embed="rId4"/>
          <a:stretch>
            <a:fillRect/>
          </a:stretch>
        </p:blipFill>
        <p:spPr>
          <a:xfrm>
            <a:off x="3048000" y="1657350"/>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402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4"/>
          </p:nvPr>
        </p:nvSpPr>
        <p:spPr bwMode="auto">
          <a:noFill/>
          <a:ln>
            <a:miter lim="800000"/>
            <a:headEnd/>
            <a:tailEnd/>
          </a:ln>
        </p:spPr>
        <p:txBody>
          <a:bodyPr/>
          <a:lstStyle/>
          <a:p>
            <a:fld id="{C743E9FC-6B79-4CBC-ACE7-95B3FD5043B3}" type="slidenum">
              <a:rPr lang="en-US" altLang="en-US"/>
              <a:pPr/>
              <a:t>14</a:t>
            </a:fld>
            <a:endParaRPr lang="en-US" altLang="en-US"/>
          </a:p>
        </p:txBody>
      </p:sp>
      <p:sp>
        <p:nvSpPr>
          <p:cNvPr id="4" name="Title 3"/>
          <p:cNvSpPr>
            <a:spLocks noGrp="1"/>
          </p:cNvSpPr>
          <p:nvPr>
            <p:ph type="title"/>
          </p:nvPr>
        </p:nvSpPr>
        <p:spPr>
          <a:xfrm>
            <a:off x="1981200" y="361950"/>
            <a:ext cx="7772400" cy="539750"/>
          </a:xfrm>
        </p:spPr>
        <p:txBody>
          <a:bodyPr/>
          <a:lstStyle/>
          <a:p>
            <a:pPr eaLnBrk="1" fontAlgn="auto" hangingPunct="1">
              <a:spcAft>
                <a:spcPts val="0"/>
              </a:spcAft>
              <a:defRPr/>
            </a:pPr>
            <a:r>
              <a:rPr lang="en-US" dirty="0">
                <a:solidFill>
                  <a:srgbClr val="9C1F2D"/>
                </a:solidFill>
              </a:rPr>
              <a:t>Routine practice</a:t>
            </a:r>
          </a:p>
        </p:txBody>
      </p:sp>
      <p:sp>
        <p:nvSpPr>
          <p:cNvPr id="31748" name="Rectangle 3"/>
          <p:cNvSpPr txBox="1">
            <a:spLocks/>
          </p:cNvSpPr>
          <p:nvPr/>
        </p:nvSpPr>
        <p:spPr bwMode="auto">
          <a:xfrm>
            <a:off x="722313" y="1055688"/>
            <a:ext cx="8229600" cy="3152775"/>
          </a:xfrm>
          <a:prstGeom prst="rect">
            <a:avLst/>
          </a:prstGeom>
          <a:noFill/>
          <a:ln w="9525">
            <a:noFill/>
            <a:miter lim="800000"/>
            <a:headEnd/>
            <a:tailEnd/>
          </a:ln>
        </p:spPr>
        <p:txBody>
          <a:bodyPr lIns="0" rIns="0" bIns="0"/>
          <a:lstStyle/>
          <a:p>
            <a:pPr marL="287338" indent="-287338" eaLnBrk="1" hangingPunct="1">
              <a:spcAft>
                <a:spcPts val="1200"/>
              </a:spcAft>
              <a:buClr>
                <a:srgbClr val="9C1F2D"/>
              </a:buClr>
              <a:buSzPct val="70000"/>
            </a:pPr>
            <a:r>
              <a:rPr lang="en-CA" altLang="en-US" sz="2000" dirty="0"/>
              <a:t>Patient Placement</a:t>
            </a:r>
          </a:p>
          <a:p>
            <a:pPr marL="287338" indent="-287338" eaLnBrk="1" hangingPunct="1">
              <a:spcAft>
                <a:spcPts val="1200"/>
              </a:spcAft>
              <a:buClr>
                <a:srgbClr val="9C1F2D"/>
              </a:buClr>
              <a:buSzPct val="70000"/>
              <a:buFont typeface="Lucida Grande"/>
              <a:buChar char="▶"/>
            </a:pPr>
            <a:r>
              <a:rPr lang="en-CA" altLang="en-US" sz="2000" dirty="0"/>
              <a:t>When caring </a:t>
            </a:r>
            <a:r>
              <a:rPr lang="en-CA" altLang="en-US" sz="2000" dirty="0" smtClean="0"/>
              <a:t>for an </a:t>
            </a:r>
            <a:r>
              <a:rPr lang="en-CA" altLang="en-US" sz="2000" dirty="0"/>
              <a:t>individual, assess the potential risk of transmission to others</a:t>
            </a:r>
          </a:p>
          <a:p>
            <a:pPr marL="539750" lvl="1" indent="-215900" eaLnBrk="1" hangingPunct="1">
              <a:spcAft>
                <a:spcPts val="1200"/>
              </a:spcAft>
              <a:buClr>
                <a:srgbClr val="9C1F2D"/>
              </a:buClr>
              <a:buSzPct val="100000"/>
              <a:buFont typeface="Arial" pitchFamily="34" charset="0"/>
              <a:buChar char="•"/>
            </a:pPr>
            <a:r>
              <a:rPr lang="en-CA" altLang="en-US" sz="2000" dirty="0"/>
              <a:t>Is the patient soiling their environment?</a:t>
            </a:r>
          </a:p>
          <a:p>
            <a:pPr marL="539750" lvl="1" indent="-215900" eaLnBrk="1" hangingPunct="1">
              <a:spcAft>
                <a:spcPts val="1200"/>
              </a:spcAft>
              <a:buClr>
                <a:srgbClr val="9C1F2D"/>
              </a:buClr>
              <a:buSzPct val="100000"/>
              <a:buFont typeface="Arial" pitchFamily="34" charset="0"/>
              <a:buChar char="•"/>
            </a:pPr>
            <a:r>
              <a:rPr lang="en-CA" altLang="en-US" sz="2000" dirty="0"/>
              <a:t>Is the patient a known carrier of a multidrug resistant bacteria?</a:t>
            </a:r>
          </a:p>
          <a:p>
            <a:pPr marL="539750" lvl="1" indent="-215900" eaLnBrk="1" hangingPunct="1">
              <a:spcAft>
                <a:spcPts val="1200"/>
              </a:spcAft>
              <a:buClr>
                <a:srgbClr val="9C1F2D"/>
              </a:buClr>
              <a:buSzPct val="100000"/>
              <a:buFont typeface="Arial" pitchFamily="34" charset="0"/>
              <a:buChar char="•"/>
            </a:pPr>
            <a:r>
              <a:rPr lang="en-CA" altLang="en-US" sz="2000" dirty="0"/>
              <a:t>Does the patient have a new onset cough/SOB and fever?</a:t>
            </a:r>
          </a:p>
          <a:p>
            <a:pPr marL="287338" indent="-287338" eaLnBrk="1" hangingPunct="1">
              <a:spcAft>
                <a:spcPts val="1200"/>
              </a:spcAft>
              <a:buClr>
                <a:srgbClr val="9C1F2D"/>
              </a:buClr>
              <a:buSzPct val="70000"/>
              <a:buFont typeface="Lucida Grande"/>
              <a:buChar char="▶"/>
            </a:pPr>
            <a:r>
              <a:rPr lang="en-CA" altLang="en-US" sz="2000" dirty="0"/>
              <a:t>Place patient in appropriate room and/or additional precautions</a:t>
            </a:r>
          </a:p>
          <a:p>
            <a:pPr marL="287338" indent="-287338" eaLnBrk="1" hangingPunct="1">
              <a:spcAft>
                <a:spcPts val="1200"/>
              </a:spcAft>
              <a:buClr>
                <a:srgbClr val="9C1F2D"/>
              </a:buClr>
              <a:buSzPct val="70000"/>
              <a:buFont typeface="Arial" pitchFamily="34" charset="0"/>
              <a:buNone/>
            </a:pPr>
            <a:endParaRPr lang="en-CA"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0"/>
          </p:nvPr>
        </p:nvSpPr>
        <p:spPr bwMode="auto">
          <a:noFill/>
          <a:ln>
            <a:miter lim="800000"/>
            <a:headEnd/>
            <a:tailEnd/>
          </a:ln>
        </p:spPr>
        <p:txBody>
          <a:bodyPr/>
          <a:lstStyle/>
          <a:p>
            <a:fld id="{AC0109E2-F4DD-4BCE-9684-3E39062B01D8}" type="slidenum">
              <a:rPr lang="en-US" altLang="en-US"/>
              <a:pPr/>
              <a:t>15</a:t>
            </a:fld>
            <a:endParaRPr lang="en-US" altLang="en-US"/>
          </a:p>
        </p:txBody>
      </p:sp>
      <p:sp>
        <p:nvSpPr>
          <p:cNvPr id="4" name="Title 3"/>
          <p:cNvSpPr>
            <a:spLocks noGrp="1"/>
          </p:cNvSpPr>
          <p:nvPr>
            <p:ph type="title"/>
          </p:nvPr>
        </p:nvSpPr>
        <p:spPr>
          <a:xfrm>
            <a:off x="1981200" y="361950"/>
            <a:ext cx="7772400" cy="539750"/>
          </a:xfrm>
        </p:spPr>
        <p:txBody>
          <a:bodyPr/>
          <a:lstStyle/>
          <a:p>
            <a:pPr eaLnBrk="1" fontAlgn="auto" hangingPunct="1">
              <a:spcAft>
                <a:spcPts val="0"/>
              </a:spcAft>
              <a:defRPr/>
            </a:pPr>
            <a:r>
              <a:rPr lang="en-US" dirty="0">
                <a:solidFill>
                  <a:srgbClr val="9C1F2D"/>
                </a:solidFill>
              </a:rPr>
              <a:t>Routine practices</a:t>
            </a:r>
          </a:p>
        </p:txBody>
      </p:sp>
      <p:pic>
        <p:nvPicPr>
          <p:cNvPr id="32772" name="Picture 7"/>
          <p:cNvPicPr>
            <a:picLocks noGrp="1" noChangeAspect="1" noChangeArrowheads="1"/>
          </p:cNvPicPr>
          <p:nvPr>
            <p:ph sz="half" idx="4294967295"/>
          </p:nvPr>
        </p:nvPicPr>
        <p:blipFill>
          <a:blip r:embed="rId3"/>
          <a:srcRect l="10052" t="18015" r="8450" b="13425"/>
          <a:stretch>
            <a:fillRect/>
          </a:stretch>
        </p:blipFill>
        <p:spPr>
          <a:xfrm>
            <a:off x="1524000" y="1336675"/>
            <a:ext cx="5943600" cy="3567113"/>
          </a:xfrm>
        </p:spPr>
      </p:pic>
      <p:sp>
        <p:nvSpPr>
          <p:cNvPr id="32773" name="Rectangle 5"/>
          <p:cNvSpPr txBox="1">
            <a:spLocks/>
          </p:cNvSpPr>
          <p:nvPr/>
        </p:nvSpPr>
        <p:spPr bwMode="auto">
          <a:xfrm>
            <a:off x="722313" y="995363"/>
            <a:ext cx="8229600" cy="604837"/>
          </a:xfrm>
          <a:prstGeom prst="rect">
            <a:avLst/>
          </a:prstGeom>
          <a:noFill/>
          <a:ln w="9525">
            <a:noFill/>
            <a:miter lim="800000"/>
            <a:headEnd/>
            <a:tailEnd/>
          </a:ln>
        </p:spPr>
        <p:txBody>
          <a:bodyPr lIns="0" rIns="0" bIns="0"/>
          <a:lstStyle/>
          <a:p>
            <a:pPr marL="287338" indent="-287338" eaLnBrk="1" hangingPunct="1">
              <a:spcAft>
                <a:spcPts val="1200"/>
              </a:spcAft>
              <a:buClr>
                <a:srgbClr val="0033A0"/>
              </a:buClr>
              <a:buSzPct val="70000"/>
              <a:buFont typeface="Arial" pitchFamily="34" charset="0"/>
              <a:buNone/>
            </a:pPr>
            <a:r>
              <a:rPr lang="en-CA" altLang="en-US" sz="2000" dirty="0"/>
              <a:t>Patient Placement</a:t>
            </a:r>
            <a:endParaRPr lang="en-US" alt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61950"/>
            <a:ext cx="7772400" cy="540000"/>
          </a:xfrm>
        </p:spPr>
        <p:txBody>
          <a:bodyPr/>
          <a:lstStyle/>
          <a:p>
            <a:r>
              <a:rPr lang="en-US" dirty="0" smtClean="0">
                <a:solidFill>
                  <a:srgbClr val="9C1F2D"/>
                </a:solidFill>
              </a:rPr>
              <a:t>Health Care associated organisms</a:t>
            </a:r>
            <a:endParaRPr lang="en-US" dirty="0">
              <a:solidFill>
                <a:srgbClr val="9C1F2D"/>
              </a:solidFill>
            </a:endParaRPr>
          </a:p>
        </p:txBody>
      </p:sp>
      <p:sp>
        <p:nvSpPr>
          <p:cNvPr id="3" name="Slide Number Placeholder 2"/>
          <p:cNvSpPr>
            <a:spLocks noGrp="1"/>
          </p:cNvSpPr>
          <p:nvPr>
            <p:ph type="sldNum" sz="quarter" idx="10"/>
          </p:nvPr>
        </p:nvSpPr>
        <p:spPr/>
        <p:txBody>
          <a:bodyPr/>
          <a:lstStyle/>
          <a:p>
            <a:pPr>
              <a:defRPr/>
            </a:pPr>
            <a:fld id="{0A1102DA-010A-4300-914E-85EC9D10C20B}" type="slidenum">
              <a:rPr lang="en-US" altLang="en-US" smtClean="0"/>
              <a:pPr>
                <a:defRPr/>
              </a:pPr>
              <a:t>16</a:t>
            </a:fld>
            <a:endParaRPr lang="en-US" altLang="en-US"/>
          </a:p>
        </p:txBody>
      </p:sp>
      <p:sp>
        <p:nvSpPr>
          <p:cNvPr id="5" name="TextBox 4"/>
          <p:cNvSpPr txBox="1"/>
          <p:nvPr/>
        </p:nvSpPr>
        <p:spPr>
          <a:xfrm>
            <a:off x="762000" y="1123950"/>
            <a:ext cx="8077200" cy="2616101"/>
          </a:xfrm>
          <a:prstGeom prst="rect">
            <a:avLst/>
          </a:prstGeom>
          <a:noFill/>
        </p:spPr>
        <p:txBody>
          <a:bodyPr wrap="square" rtlCol="0">
            <a:spAutoFit/>
          </a:bodyPr>
          <a:lstStyle/>
          <a:p>
            <a:r>
              <a:rPr lang="en-US" sz="2000" dirty="0" smtClean="0"/>
              <a:t>Health care associated organisms include:</a:t>
            </a:r>
          </a:p>
          <a:p>
            <a:endParaRPr lang="en-US" sz="2000" dirty="0" smtClean="0"/>
          </a:p>
          <a:p>
            <a:pPr>
              <a:buClr>
                <a:srgbClr val="9C1F2D"/>
              </a:buClr>
              <a:buFont typeface="Arial" pitchFamily="34" charset="0"/>
              <a:buChar char="•"/>
            </a:pPr>
            <a:r>
              <a:rPr lang="en-US" sz="2000" i="1" dirty="0" smtClean="0"/>
              <a:t>  Clostridium </a:t>
            </a:r>
            <a:r>
              <a:rPr lang="en-US" sz="2000" i="1" dirty="0" err="1" smtClean="0"/>
              <a:t>difficile</a:t>
            </a:r>
            <a:r>
              <a:rPr lang="en-US" sz="2000" i="1" dirty="0" smtClean="0"/>
              <a:t> </a:t>
            </a:r>
          </a:p>
          <a:p>
            <a:pPr>
              <a:buClr>
                <a:srgbClr val="9C1F2D"/>
              </a:buClr>
              <a:buFont typeface="Arial" pitchFamily="34" charset="0"/>
              <a:buChar char="•"/>
            </a:pPr>
            <a:r>
              <a:rPr lang="en-US" sz="2000" dirty="0" smtClean="0"/>
              <a:t>  Group A Streptococcus </a:t>
            </a:r>
          </a:p>
          <a:p>
            <a:pPr>
              <a:buClr>
                <a:srgbClr val="9C1F2D"/>
              </a:buClr>
              <a:buFont typeface="Arial" pitchFamily="34" charset="0"/>
              <a:buChar char="•"/>
            </a:pPr>
            <a:r>
              <a:rPr lang="en-US" sz="2000" dirty="0" smtClean="0"/>
              <a:t>  Shingles</a:t>
            </a:r>
          </a:p>
          <a:p>
            <a:pPr>
              <a:buClr>
                <a:srgbClr val="9C1F2D"/>
              </a:buClr>
              <a:buFont typeface="Arial" pitchFamily="34" charset="0"/>
              <a:buChar char="•"/>
            </a:pPr>
            <a:r>
              <a:rPr lang="en-US" sz="2000" dirty="0" smtClean="0"/>
              <a:t>  FRI </a:t>
            </a:r>
          </a:p>
          <a:p>
            <a:pPr>
              <a:buClr>
                <a:srgbClr val="9C1F2D"/>
              </a:buClr>
              <a:buFont typeface="Arial" pitchFamily="34" charset="0"/>
              <a:buChar char="•"/>
            </a:pPr>
            <a:r>
              <a:rPr lang="en-US" sz="2000" dirty="0" smtClean="0"/>
              <a:t>  Antibiotic Resistant Organisms (ARO)</a:t>
            </a:r>
          </a:p>
          <a:p>
            <a:pPr lvl="1">
              <a:buFontTx/>
              <a:buChar cha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1"/>
          <p:cNvSpPr>
            <a:spLocks noGrp="1"/>
          </p:cNvSpPr>
          <p:nvPr>
            <p:ph type="sldNum" sz="quarter" idx="10"/>
          </p:nvPr>
        </p:nvSpPr>
        <p:spPr bwMode="auto">
          <a:noFill/>
          <a:ln>
            <a:miter lim="800000"/>
            <a:headEnd/>
            <a:tailEnd/>
          </a:ln>
        </p:spPr>
        <p:txBody>
          <a:bodyPr/>
          <a:lstStyle/>
          <a:p>
            <a:fld id="{5EED3261-05EE-4091-BA61-2C538AB7E894}" type="slidenum">
              <a:rPr lang="en-US" altLang="en-US"/>
              <a:pPr/>
              <a:t>17</a:t>
            </a:fld>
            <a:endParaRPr lang="en-US" altLang="en-US"/>
          </a:p>
        </p:txBody>
      </p:sp>
      <p:sp>
        <p:nvSpPr>
          <p:cNvPr id="33796" name="Rectangle 3"/>
          <p:cNvSpPr txBox="1">
            <a:spLocks/>
          </p:cNvSpPr>
          <p:nvPr/>
        </p:nvSpPr>
        <p:spPr bwMode="auto">
          <a:xfrm>
            <a:off x="644525" y="1127124"/>
            <a:ext cx="8229600" cy="3121025"/>
          </a:xfrm>
          <a:prstGeom prst="rect">
            <a:avLst/>
          </a:prstGeom>
          <a:noFill/>
          <a:ln w="9525">
            <a:noFill/>
            <a:miter lim="800000"/>
            <a:headEnd/>
            <a:tailEnd/>
          </a:ln>
        </p:spPr>
        <p:txBody>
          <a:bodyPr/>
          <a:lstStyle/>
          <a:p>
            <a:pPr marL="287338" indent="-287338" eaLnBrk="1" hangingPunct="1">
              <a:spcAft>
                <a:spcPts val="1200"/>
              </a:spcAft>
              <a:buClr>
                <a:srgbClr val="9C1F2D"/>
              </a:buClr>
              <a:buSzPct val="100000"/>
              <a:buFont typeface="Arial" pitchFamily="34" charset="0"/>
              <a:buChar char="•"/>
            </a:pPr>
            <a:r>
              <a:rPr lang="en-CA" altLang="en-US" sz="2000" i="1" dirty="0" smtClean="0"/>
              <a:t>C. </a:t>
            </a:r>
            <a:r>
              <a:rPr lang="en-CA" altLang="en-US" sz="2000" i="1" dirty="0" err="1" smtClean="0"/>
              <a:t>difficile</a:t>
            </a:r>
            <a:r>
              <a:rPr lang="en-CA" altLang="en-US" sz="2000" i="1" dirty="0" smtClean="0"/>
              <a:t> </a:t>
            </a:r>
            <a:r>
              <a:rPr lang="en-CA" altLang="en-US" sz="2000" dirty="0" smtClean="0"/>
              <a:t>causes infectious </a:t>
            </a:r>
            <a:r>
              <a:rPr lang="en-CA" altLang="en-US" sz="2000" dirty="0" err="1" smtClean="0"/>
              <a:t>diarrhea</a:t>
            </a:r>
            <a:r>
              <a:rPr lang="en-CA" altLang="en-US" sz="2000" dirty="0" smtClean="0"/>
              <a:t> in hospitalized patients</a:t>
            </a:r>
          </a:p>
          <a:p>
            <a:pPr marL="287338" indent="-287338" eaLnBrk="1" hangingPunct="1">
              <a:spcAft>
                <a:spcPts val="1200"/>
              </a:spcAft>
              <a:buClr>
                <a:srgbClr val="9C1F2D"/>
              </a:buClr>
              <a:buSzPct val="100000"/>
              <a:buFont typeface="Arial" pitchFamily="34" charset="0"/>
              <a:buChar char="•"/>
            </a:pPr>
            <a:r>
              <a:rPr lang="en-CA" altLang="en-US" sz="2000" dirty="0" smtClean="0"/>
              <a:t>Some </a:t>
            </a:r>
            <a:r>
              <a:rPr lang="en-CA" altLang="en-US" sz="2000" i="1" dirty="0" err="1" smtClean="0"/>
              <a:t>C.difficile</a:t>
            </a:r>
            <a:r>
              <a:rPr lang="en-CA" altLang="en-US" sz="2000" dirty="0" smtClean="0"/>
              <a:t> bacteria strains produce dangerous toxins</a:t>
            </a:r>
          </a:p>
          <a:p>
            <a:pPr marL="287338" indent="-287338" eaLnBrk="1" hangingPunct="1">
              <a:spcAft>
                <a:spcPts val="1200"/>
              </a:spcAft>
              <a:buClr>
                <a:srgbClr val="9C1F2D"/>
              </a:buClr>
              <a:buSzPct val="100000"/>
              <a:buFont typeface="Arial" pitchFamily="34" charset="0"/>
              <a:buChar char="•"/>
            </a:pPr>
            <a:r>
              <a:rPr lang="en-CA" altLang="en-US" sz="2000" dirty="0" smtClean="0"/>
              <a:t>Risk factors for getting </a:t>
            </a:r>
            <a:r>
              <a:rPr lang="en-CA" altLang="en-US" sz="2000" i="1" dirty="0" err="1" smtClean="0"/>
              <a:t>C.difficile</a:t>
            </a:r>
            <a:r>
              <a:rPr lang="en-CA" altLang="en-US" sz="2000" dirty="0" smtClean="0"/>
              <a:t> include increased age, prolonged hospitalization, antibiotic use, and prior gastrointestinal surgery</a:t>
            </a:r>
          </a:p>
          <a:p>
            <a:pPr marL="287338" indent="-287338" eaLnBrk="1" hangingPunct="1">
              <a:spcAft>
                <a:spcPts val="1200"/>
              </a:spcAft>
              <a:buClr>
                <a:srgbClr val="9C1F2D"/>
              </a:buClr>
              <a:buSzPct val="100000"/>
              <a:buFont typeface="Arial" pitchFamily="34" charset="0"/>
              <a:buChar char="•"/>
            </a:pPr>
            <a:r>
              <a:rPr lang="en-CA" altLang="en-US" sz="2000" dirty="0" smtClean="0"/>
              <a:t>Patients are at risk of ingesting </a:t>
            </a:r>
            <a:r>
              <a:rPr lang="en-CA" altLang="en-US" sz="2000" i="1" dirty="0" err="1" smtClean="0"/>
              <a:t>C.difficile</a:t>
            </a:r>
            <a:r>
              <a:rPr lang="en-CA" altLang="en-US" sz="2000" dirty="0" smtClean="0"/>
              <a:t> spores transmitted on surfaces or health care provider hands</a:t>
            </a:r>
          </a:p>
          <a:p>
            <a:pPr marL="287338" indent="-287338" eaLnBrk="1" hangingPunct="1">
              <a:spcAft>
                <a:spcPts val="1200"/>
              </a:spcAft>
              <a:buClr>
                <a:srgbClr val="0033A0"/>
              </a:buClr>
              <a:buSzPct val="70000"/>
              <a:buFont typeface="Lucida Grande"/>
              <a:buChar char="▶"/>
            </a:pPr>
            <a:endParaRPr lang="en-CA" altLang="en-US" sz="2200" dirty="0" smtClean="0"/>
          </a:p>
          <a:p>
            <a:pPr marL="287338" indent="-287338" eaLnBrk="1" hangingPunct="1">
              <a:spcAft>
                <a:spcPts val="1200"/>
              </a:spcAft>
              <a:buClr>
                <a:srgbClr val="0033A0"/>
              </a:buClr>
              <a:buSzPct val="70000"/>
              <a:buFont typeface="Lucida Grande"/>
              <a:buChar char="▶"/>
            </a:pPr>
            <a:endParaRPr lang="en-CA" altLang="en-US" sz="2200" dirty="0"/>
          </a:p>
        </p:txBody>
      </p:sp>
      <p:sp>
        <p:nvSpPr>
          <p:cNvPr id="5" name="Title 4"/>
          <p:cNvSpPr>
            <a:spLocks noGrp="1"/>
          </p:cNvSpPr>
          <p:nvPr>
            <p:ph type="title"/>
          </p:nvPr>
        </p:nvSpPr>
        <p:spPr>
          <a:xfrm>
            <a:off x="1981200" y="361950"/>
            <a:ext cx="7772400" cy="540000"/>
          </a:xfrm>
        </p:spPr>
        <p:txBody>
          <a:bodyPr/>
          <a:lstStyle/>
          <a:p>
            <a:r>
              <a:rPr lang="en-US" dirty="0" smtClean="0">
                <a:solidFill>
                  <a:srgbClr val="9C1F2D"/>
                </a:solidFill>
              </a:rPr>
              <a:t>Clostridium </a:t>
            </a:r>
            <a:r>
              <a:rPr lang="en-US" dirty="0" err="1" smtClean="0">
                <a:solidFill>
                  <a:srgbClr val="9C1F2D"/>
                </a:solidFill>
              </a:rPr>
              <a:t>difficile</a:t>
            </a:r>
            <a:endParaRPr lang="en-US" dirty="0">
              <a:solidFill>
                <a:srgbClr val="9C1F2D"/>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38150"/>
            <a:ext cx="7772400" cy="539750"/>
          </a:xfrm>
        </p:spPr>
        <p:txBody>
          <a:bodyPr/>
          <a:lstStyle/>
          <a:p>
            <a:pPr eaLnBrk="1" fontAlgn="auto" hangingPunct="1">
              <a:spcAft>
                <a:spcPts val="0"/>
              </a:spcAft>
              <a:defRPr/>
            </a:pPr>
            <a:r>
              <a:rPr lang="en-US" dirty="0" smtClean="0">
                <a:solidFill>
                  <a:srgbClr val="9C1F2D"/>
                </a:solidFill>
              </a:rPr>
              <a:t>Clostridium </a:t>
            </a:r>
            <a:r>
              <a:rPr lang="en-US" dirty="0" err="1" smtClean="0">
                <a:solidFill>
                  <a:srgbClr val="9C1F2D"/>
                </a:solidFill>
              </a:rPr>
              <a:t>Difficile</a:t>
            </a:r>
            <a:endParaRPr lang="en-US" dirty="0">
              <a:solidFill>
                <a:srgbClr val="9C1F2D"/>
              </a:solidFill>
            </a:endParaRPr>
          </a:p>
        </p:txBody>
      </p:sp>
      <p:sp>
        <p:nvSpPr>
          <p:cNvPr id="34819" name="Slide Number Placeholder 2"/>
          <p:cNvSpPr>
            <a:spLocks noGrp="1"/>
          </p:cNvSpPr>
          <p:nvPr>
            <p:ph type="sldNum" sz="quarter" idx="10"/>
          </p:nvPr>
        </p:nvSpPr>
        <p:spPr bwMode="auto">
          <a:noFill/>
          <a:ln>
            <a:miter lim="800000"/>
            <a:headEnd/>
            <a:tailEnd/>
          </a:ln>
        </p:spPr>
        <p:txBody>
          <a:bodyPr/>
          <a:lstStyle/>
          <a:p>
            <a:fld id="{47747C0D-E5EA-4B44-A35D-F1ED42F6B56C}" type="slidenum">
              <a:rPr lang="en-US" altLang="en-US"/>
              <a:pPr/>
              <a:t>18</a:t>
            </a:fld>
            <a:endParaRPr lang="en-US" altLang="en-US"/>
          </a:p>
        </p:txBody>
      </p:sp>
      <p:sp>
        <p:nvSpPr>
          <p:cNvPr id="34820" name="Rectangle 3"/>
          <p:cNvSpPr txBox="1">
            <a:spLocks/>
          </p:cNvSpPr>
          <p:nvPr/>
        </p:nvSpPr>
        <p:spPr bwMode="auto">
          <a:xfrm>
            <a:off x="644525" y="1165224"/>
            <a:ext cx="8229600" cy="3235326"/>
          </a:xfrm>
          <a:prstGeom prst="rect">
            <a:avLst/>
          </a:prstGeom>
          <a:noFill/>
          <a:ln w="9525">
            <a:noFill/>
            <a:miter lim="800000"/>
            <a:headEnd/>
            <a:tailEnd/>
          </a:ln>
        </p:spPr>
        <p:txBody>
          <a:bodyPr/>
          <a:lstStyle/>
          <a:p>
            <a:pPr marL="287338" indent="-287338" eaLnBrk="1" hangingPunct="1">
              <a:spcAft>
                <a:spcPts val="1200"/>
              </a:spcAft>
              <a:buClr>
                <a:srgbClr val="9C1F2D"/>
              </a:buClr>
              <a:buSzPct val="100000"/>
              <a:buFont typeface="Arial" pitchFamily="34" charset="0"/>
              <a:buChar char="•"/>
            </a:pPr>
            <a:r>
              <a:rPr lang="en-CA" altLang="en-US" sz="2000" dirty="0" smtClean="0"/>
              <a:t>Common </a:t>
            </a:r>
            <a:r>
              <a:rPr lang="en-CA" altLang="en-US" sz="2000" dirty="0"/>
              <a:t>symptoms of an infection with </a:t>
            </a:r>
            <a:r>
              <a:rPr lang="en-CA" altLang="en-US" sz="2000" i="1" dirty="0" err="1"/>
              <a:t>C.difficile</a:t>
            </a:r>
            <a:r>
              <a:rPr lang="en-CA" altLang="en-US" sz="2000" dirty="0"/>
              <a:t> include nausea, vomiting, </a:t>
            </a:r>
            <a:r>
              <a:rPr lang="en-CA" altLang="en-US" sz="2000" dirty="0" err="1"/>
              <a:t>diarrhea</a:t>
            </a:r>
            <a:r>
              <a:rPr lang="en-CA" altLang="en-US" sz="2000" dirty="0"/>
              <a:t>, or abdominal pain</a:t>
            </a:r>
          </a:p>
          <a:p>
            <a:pPr marL="287338" indent="-287338" eaLnBrk="1" hangingPunct="1">
              <a:spcAft>
                <a:spcPts val="1200"/>
              </a:spcAft>
              <a:buClr>
                <a:srgbClr val="9C1F2D"/>
              </a:buClr>
              <a:buSzPct val="100000"/>
              <a:buFont typeface="Arial" pitchFamily="34" charset="0"/>
              <a:buChar char="•"/>
            </a:pPr>
            <a:r>
              <a:rPr lang="en-CA" altLang="en-US" sz="2000" dirty="0"/>
              <a:t>If your patient </a:t>
            </a:r>
            <a:r>
              <a:rPr lang="en-CA" altLang="en-US" sz="2000" dirty="0" smtClean="0"/>
              <a:t>has 2 or more episodes of undiagnosed </a:t>
            </a:r>
            <a:r>
              <a:rPr lang="en-CA" altLang="en-US" sz="2000" dirty="0" err="1" smtClean="0"/>
              <a:t>diarrhea</a:t>
            </a:r>
            <a:r>
              <a:rPr lang="en-CA" altLang="en-US" sz="2000" dirty="0" smtClean="0"/>
              <a:t>, place on contact precautions send </a:t>
            </a:r>
            <a:r>
              <a:rPr lang="en-CA" altLang="en-US" sz="2000" dirty="0"/>
              <a:t>a stool sample </a:t>
            </a:r>
            <a:r>
              <a:rPr lang="en-CA" altLang="en-US" sz="2000" dirty="0" smtClean="0"/>
              <a:t>to </a:t>
            </a:r>
            <a:r>
              <a:rPr lang="en-CA" altLang="en-US" sz="2000" dirty="0"/>
              <a:t>test for </a:t>
            </a:r>
            <a:r>
              <a:rPr lang="en-CA" altLang="en-US" sz="2000" i="1" dirty="0" err="1" smtClean="0"/>
              <a:t>C.difficile</a:t>
            </a:r>
            <a:r>
              <a:rPr lang="en-CA" altLang="en-US" sz="2000" i="1" dirty="0" smtClean="0"/>
              <a:t> </a:t>
            </a:r>
          </a:p>
          <a:p>
            <a:pPr marL="287338" indent="-287338" eaLnBrk="1" hangingPunct="1">
              <a:spcAft>
                <a:spcPts val="1200"/>
              </a:spcAft>
              <a:buClr>
                <a:srgbClr val="9C1F2D"/>
              </a:buClr>
              <a:buSzPct val="100000"/>
              <a:buFont typeface="Arial" pitchFamily="34" charset="0"/>
              <a:buChar char="•"/>
            </a:pPr>
            <a:r>
              <a:rPr lang="en-CA" altLang="en-US" sz="2000" dirty="0" smtClean="0"/>
              <a:t>Once </a:t>
            </a:r>
            <a:r>
              <a:rPr lang="en-CA" altLang="en-US" sz="2000" dirty="0" err="1" smtClean="0"/>
              <a:t>diarrhea</a:t>
            </a:r>
            <a:r>
              <a:rPr lang="en-CA" altLang="en-US" sz="2000" dirty="0" smtClean="0"/>
              <a:t> has resolved (more then 48hrs since last diarrheal episode), patient can be removed from contact precautions but room will need to have a terminal clean with Clorox (even if patient remains in room)</a:t>
            </a:r>
          </a:p>
          <a:p>
            <a:pPr marL="287338" indent="-287338" eaLnBrk="1" hangingPunct="1">
              <a:spcAft>
                <a:spcPts val="1200"/>
              </a:spcAft>
              <a:buClr>
                <a:srgbClr val="0033A0"/>
              </a:buClr>
              <a:buSzPct val="70000"/>
              <a:buFont typeface="Lucida Grande"/>
              <a:buChar char="▶"/>
            </a:pPr>
            <a:endParaRPr lang="en-CA" altLang="en-US" sz="2200" i="1" dirty="0"/>
          </a:p>
          <a:p>
            <a:pPr marL="287338" indent="-287338" eaLnBrk="1" hangingPunct="1">
              <a:spcAft>
                <a:spcPts val="1200"/>
              </a:spcAft>
              <a:buClr>
                <a:srgbClr val="0033A0"/>
              </a:buClr>
              <a:buSzPct val="70000"/>
              <a:buFont typeface="Arial" pitchFamily="34" charset="0"/>
              <a:buNone/>
            </a:pPr>
            <a:endParaRPr lang="en-CA" altLang="en-US" sz="2800" i="1" dirty="0"/>
          </a:p>
          <a:p>
            <a:pPr marL="287338" indent="-287338" eaLnBrk="1" hangingPunct="1">
              <a:spcAft>
                <a:spcPts val="1200"/>
              </a:spcAft>
              <a:buClr>
                <a:srgbClr val="0033A0"/>
              </a:buClr>
              <a:buSzPct val="70000"/>
              <a:buFont typeface="Arial" pitchFamily="34" charset="0"/>
              <a:buNone/>
            </a:pPr>
            <a:endParaRPr lang="en-CA" altLang="en-US" sz="2800" dirty="0"/>
          </a:p>
          <a:p>
            <a:pPr marL="287338" indent="-287338" eaLnBrk="1" hangingPunct="1">
              <a:spcAft>
                <a:spcPts val="1200"/>
              </a:spcAft>
              <a:buClr>
                <a:srgbClr val="0033A0"/>
              </a:buClr>
              <a:buSzPct val="70000"/>
              <a:buFont typeface="Arial" pitchFamily="34" charset="0"/>
              <a:buNone/>
            </a:pPr>
            <a:endParaRPr lang="en-CA" altLang="en-US" i="1" dirty="0"/>
          </a:p>
          <a:p>
            <a:pPr marL="287338" indent="-287338" eaLnBrk="1" hangingPunct="1">
              <a:spcAft>
                <a:spcPts val="1200"/>
              </a:spcAft>
              <a:buClr>
                <a:srgbClr val="0033A0"/>
              </a:buClr>
              <a:buSzPct val="70000"/>
              <a:buFont typeface="Arial" pitchFamily="34" charset="0"/>
              <a:buNone/>
            </a:pPr>
            <a:endParaRPr lang="en-US" altLang="en-US" sz="28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0"/>
          </p:nvPr>
        </p:nvSpPr>
        <p:spPr bwMode="auto">
          <a:noFill/>
          <a:ln>
            <a:miter lim="800000"/>
            <a:headEnd/>
            <a:tailEnd/>
          </a:ln>
        </p:spPr>
        <p:txBody>
          <a:bodyPr/>
          <a:lstStyle/>
          <a:p>
            <a:fld id="{D699658C-9E7C-41F7-915F-88AEE2E934E9}" type="slidenum">
              <a:rPr lang="en-US" altLang="en-US"/>
              <a:pPr/>
              <a:t>19</a:t>
            </a:fld>
            <a:endParaRPr lang="en-US" altLang="en-US"/>
          </a:p>
        </p:txBody>
      </p:sp>
      <p:sp>
        <p:nvSpPr>
          <p:cNvPr id="4" name="Title 3"/>
          <p:cNvSpPr>
            <a:spLocks noGrp="1"/>
          </p:cNvSpPr>
          <p:nvPr>
            <p:ph type="title"/>
          </p:nvPr>
        </p:nvSpPr>
        <p:spPr>
          <a:xfrm>
            <a:off x="1981200" y="361950"/>
            <a:ext cx="7772400" cy="539750"/>
          </a:xfrm>
        </p:spPr>
        <p:txBody>
          <a:bodyPr>
            <a:normAutofit fontScale="90000"/>
          </a:bodyPr>
          <a:lstStyle/>
          <a:p>
            <a:pPr eaLnBrk="1" fontAlgn="auto" hangingPunct="1">
              <a:spcAft>
                <a:spcPts val="0"/>
              </a:spcAft>
              <a:defRPr/>
            </a:pPr>
            <a:r>
              <a:rPr lang="en-CA" altLang="en-US" dirty="0">
                <a:solidFill>
                  <a:srgbClr val="9C1F2D"/>
                </a:solidFill>
              </a:rPr>
              <a:t/>
            </a:r>
            <a:br>
              <a:rPr lang="en-CA" altLang="en-US" dirty="0">
                <a:solidFill>
                  <a:srgbClr val="9C1F2D"/>
                </a:solidFill>
              </a:rPr>
            </a:br>
            <a:r>
              <a:rPr lang="en-CA" altLang="en-US" dirty="0" err="1">
                <a:solidFill>
                  <a:srgbClr val="9C1F2D"/>
                </a:solidFill>
              </a:rPr>
              <a:t>healthcare</a:t>
            </a:r>
            <a:r>
              <a:rPr lang="en-CA" altLang="en-US" dirty="0">
                <a:solidFill>
                  <a:srgbClr val="9C1F2D"/>
                </a:solidFill>
              </a:rPr>
              <a:t> Associated Organisms</a:t>
            </a:r>
            <a:endParaRPr lang="en-US" dirty="0">
              <a:solidFill>
                <a:srgbClr val="9C1F2D"/>
              </a:solidFill>
            </a:endParaRPr>
          </a:p>
        </p:txBody>
      </p:sp>
      <p:pic>
        <p:nvPicPr>
          <p:cNvPr id="35844" name="Picture 4"/>
          <p:cNvPicPr>
            <a:picLocks noChangeAspect="1" noChangeArrowheads="1"/>
          </p:cNvPicPr>
          <p:nvPr/>
        </p:nvPicPr>
        <p:blipFill>
          <a:blip r:embed="rId3"/>
          <a:srcRect l="4727" t="16992" r="19089" b="12126"/>
          <a:stretch>
            <a:fillRect/>
          </a:stretch>
        </p:blipFill>
        <p:spPr bwMode="auto">
          <a:xfrm>
            <a:off x="1141413" y="960438"/>
            <a:ext cx="6861175" cy="400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361950"/>
            <a:ext cx="3792538" cy="541338"/>
          </a:xfrm>
        </p:spPr>
        <p:txBody>
          <a:bodyPr/>
          <a:lstStyle/>
          <a:p>
            <a:pPr eaLnBrk="1" fontAlgn="auto" hangingPunct="1">
              <a:spcAft>
                <a:spcPts val="0"/>
              </a:spcAft>
              <a:defRPr/>
            </a:pPr>
            <a:r>
              <a:rPr lang="en-CA" dirty="0">
                <a:solidFill>
                  <a:srgbClr val="9C1F2D"/>
                </a:solidFill>
              </a:rPr>
              <a:t>objectives</a:t>
            </a:r>
          </a:p>
        </p:txBody>
      </p:sp>
      <p:sp>
        <p:nvSpPr>
          <p:cNvPr id="17411" name="Slide Number Placeholder 2"/>
          <p:cNvSpPr>
            <a:spLocks noGrp="1"/>
          </p:cNvSpPr>
          <p:nvPr>
            <p:ph type="sldNum" sz="quarter" idx="10"/>
          </p:nvPr>
        </p:nvSpPr>
        <p:spPr bwMode="auto">
          <a:noFill/>
          <a:ln>
            <a:miter lim="800000"/>
            <a:headEnd/>
            <a:tailEnd/>
          </a:ln>
        </p:spPr>
        <p:txBody>
          <a:bodyPr/>
          <a:lstStyle/>
          <a:p>
            <a:fld id="{04367274-7BC6-4772-A1A0-62F1BC2339E2}" type="slidenum">
              <a:rPr lang="en-US" altLang="en-US"/>
              <a:pPr/>
              <a:t>2</a:t>
            </a:fld>
            <a:endParaRPr lang="en-US" altLang="en-US" dirty="0"/>
          </a:p>
        </p:txBody>
      </p:sp>
      <p:sp>
        <p:nvSpPr>
          <p:cNvPr id="17412" name="Content Placeholder 1"/>
          <p:cNvSpPr>
            <a:spLocks noGrp="1"/>
          </p:cNvSpPr>
          <p:nvPr>
            <p:ph idx="4294967295"/>
          </p:nvPr>
        </p:nvSpPr>
        <p:spPr>
          <a:xfrm>
            <a:off x="720725" y="1182688"/>
            <a:ext cx="7437438" cy="2649537"/>
          </a:xfrm>
        </p:spPr>
        <p:txBody>
          <a:bodyPr/>
          <a:lstStyle/>
          <a:p>
            <a:pPr eaLnBrk="1" hangingPunct="1"/>
            <a:r>
              <a:rPr lang="en-CA" altLang="en-US" sz="1800" dirty="0" smtClean="0">
                <a:solidFill>
                  <a:schemeClr val="tx1"/>
                </a:solidFill>
                <a:latin typeface="Arial" pitchFamily="34" charset="0"/>
                <a:cs typeface="Arial" pitchFamily="34" charset="0"/>
              </a:rPr>
              <a:t>Understand how bacteria and viruses are spread or transmitted in the hospital setting</a:t>
            </a:r>
          </a:p>
          <a:p>
            <a:pPr eaLnBrk="1" hangingPunct="1"/>
            <a:endParaRPr lang="en-CA" altLang="en-US" sz="1800" dirty="0" smtClean="0">
              <a:solidFill>
                <a:schemeClr val="tx1"/>
              </a:solidFill>
              <a:latin typeface="Arial" pitchFamily="34" charset="0"/>
              <a:cs typeface="Arial" pitchFamily="34" charset="0"/>
            </a:endParaRPr>
          </a:p>
          <a:p>
            <a:pPr eaLnBrk="1" hangingPunct="1"/>
            <a:r>
              <a:rPr lang="en-CA" altLang="en-US" sz="1800" dirty="0" smtClean="0">
                <a:solidFill>
                  <a:schemeClr val="tx1"/>
                </a:solidFill>
                <a:latin typeface="Arial" pitchFamily="34" charset="0"/>
                <a:cs typeface="Arial" pitchFamily="34" charset="0"/>
              </a:rPr>
              <a:t>Understand what Routine Practice means</a:t>
            </a:r>
          </a:p>
          <a:p>
            <a:pPr eaLnBrk="1" hangingPunct="1"/>
            <a:endParaRPr lang="en-CA" altLang="en-US" sz="1800" dirty="0" smtClean="0">
              <a:solidFill>
                <a:schemeClr val="tx1"/>
              </a:solidFill>
              <a:latin typeface="Arial" pitchFamily="34" charset="0"/>
              <a:cs typeface="Arial" pitchFamily="34" charset="0"/>
            </a:endParaRPr>
          </a:p>
          <a:p>
            <a:pPr eaLnBrk="1" hangingPunct="1"/>
            <a:r>
              <a:rPr lang="en-CA" altLang="en-US" sz="1800" dirty="0" smtClean="0">
                <a:solidFill>
                  <a:schemeClr val="tx1"/>
                </a:solidFill>
                <a:latin typeface="Arial" pitchFamily="34" charset="0"/>
                <a:cs typeface="Arial" pitchFamily="34" charset="0"/>
              </a:rPr>
              <a:t>Describe common healthcare associated organisms acquired by patients during hospitalization (</a:t>
            </a:r>
            <a:r>
              <a:rPr lang="en-CA" altLang="en-US" sz="1800" dirty="0" err="1" smtClean="0">
                <a:solidFill>
                  <a:schemeClr val="tx1"/>
                </a:solidFill>
                <a:latin typeface="Arial" pitchFamily="34" charset="0"/>
                <a:cs typeface="Arial" pitchFamily="34" charset="0"/>
              </a:rPr>
              <a:t>nosocomial</a:t>
            </a:r>
            <a:r>
              <a:rPr lang="en-CA" altLang="en-US" sz="1800" dirty="0" smtClean="0">
                <a:solidFill>
                  <a:schemeClr val="tx1"/>
                </a:solidFill>
                <a:latin typeface="Arial" pitchFamily="34" charset="0"/>
                <a:cs typeface="Arial" pitchFamily="34" charset="0"/>
              </a:rPr>
              <a:t> infections)</a:t>
            </a:r>
          </a:p>
          <a:p>
            <a:pPr eaLnBrk="1" hangingPunct="1"/>
            <a:endParaRPr lang="en-CA" altLang="en-US" sz="1800" dirty="0" smtClean="0">
              <a:solidFill>
                <a:schemeClr val="tx1"/>
              </a:solidFill>
              <a:latin typeface="Arial" pitchFamily="34" charset="0"/>
              <a:cs typeface="Arial" pitchFamily="34" charset="0"/>
            </a:endParaRPr>
          </a:p>
          <a:p>
            <a:pPr eaLnBrk="1" hangingPunct="1"/>
            <a:r>
              <a:rPr lang="en-CA" altLang="en-US" sz="1800" dirty="0" smtClean="0">
                <a:solidFill>
                  <a:schemeClr val="tx1"/>
                </a:solidFill>
                <a:latin typeface="Arial" pitchFamily="34" charset="0"/>
                <a:cs typeface="Arial" pitchFamily="34" charset="0"/>
              </a:rPr>
              <a:t>Understand additional precautions</a:t>
            </a:r>
            <a:endParaRPr lang="en-US" altLang="en-US" sz="18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438150"/>
            <a:ext cx="7772400" cy="539750"/>
          </a:xfrm>
        </p:spPr>
        <p:txBody>
          <a:bodyPr/>
          <a:lstStyle/>
          <a:p>
            <a:pPr eaLnBrk="1" fontAlgn="auto" hangingPunct="1">
              <a:spcAft>
                <a:spcPts val="0"/>
              </a:spcAft>
              <a:defRPr/>
            </a:pPr>
            <a:r>
              <a:rPr lang="en-US" dirty="0" smtClean="0">
                <a:solidFill>
                  <a:srgbClr val="9C1F2D"/>
                </a:solidFill>
              </a:rPr>
              <a:t>Group A Streptococcus (GAS)</a:t>
            </a:r>
            <a:endParaRPr lang="en-US" dirty="0">
              <a:solidFill>
                <a:srgbClr val="9C1F2D"/>
              </a:solidFill>
            </a:endParaRPr>
          </a:p>
        </p:txBody>
      </p:sp>
      <p:sp>
        <p:nvSpPr>
          <p:cNvPr id="36867" name="Slide Number Placeholder 1"/>
          <p:cNvSpPr>
            <a:spLocks noGrp="1"/>
          </p:cNvSpPr>
          <p:nvPr>
            <p:ph type="sldNum" sz="quarter" idx="10"/>
          </p:nvPr>
        </p:nvSpPr>
        <p:spPr bwMode="auto">
          <a:noFill/>
          <a:ln>
            <a:miter lim="800000"/>
            <a:headEnd/>
            <a:tailEnd/>
          </a:ln>
        </p:spPr>
        <p:txBody>
          <a:bodyPr/>
          <a:lstStyle/>
          <a:p>
            <a:fld id="{D872DC8D-0A2A-46F9-BD45-BAB15F0D3657}" type="slidenum">
              <a:rPr lang="en-US" altLang="en-US"/>
              <a:pPr/>
              <a:t>20</a:t>
            </a:fld>
            <a:endParaRPr lang="en-US" altLang="en-US"/>
          </a:p>
        </p:txBody>
      </p:sp>
      <p:sp>
        <p:nvSpPr>
          <p:cNvPr id="5" name="Rectangle 3"/>
          <p:cNvSpPr txBox="1">
            <a:spLocks/>
          </p:cNvSpPr>
          <p:nvPr/>
        </p:nvSpPr>
        <p:spPr>
          <a:xfrm>
            <a:off x="685800" y="1352550"/>
            <a:ext cx="8229600" cy="2879725"/>
          </a:xfrm>
          <a:prstGeom prst="rect">
            <a:avLst/>
          </a:prstGeom>
        </p:spPr>
        <p:txBody>
          <a:bodyPr/>
          <a:lstStyle>
            <a:lvl1pPr marL="288000" indent="-288000" algn="l" defTabSz="457200" rtl="0" eaLnBrk="1" latinLnBrk="0" hangingPunct="1">
              <a:spcBef>
                <a:spcPts val="0"/>
              </a:spcBef>
              <a:spcAft>
                <a:spcPts val="1200"/>
              </a:spcAft>
              <a:buClr>
                <a:srgbClr val="0033A0"/>
              </a:buClr>
              <a:buSzPct val="70000"/>
              <a:buFont typeface="Lucida Grande"/>
              <a:buChar char="▶"/>
              <a:defRPr sz="1800" b="0" i="0" kern="1200" spc="0">
                <a:solidFill>
                  <a:schemeClr val="tx1"/>
                </a:solidFill>
                <a:latin typeface="Arial"/>
                <a:ea typeface="+mn-ea"/>
                <a:cs typeface="Arial"/>
              </a:defRPr>
            </a:lvl1pPr>
            <a:lvl2pPr marL="539750" indent="-216000" algn="l" defTabSz="457200" rtl="0" eaLnBrk="1" latinLnBrk="0" hangingPunct="1">
              <a:spcBef>
                <a:spcPts val="0"/>
              </a:spcBef>
              <a:spcAft>
                <a:spcPts val="1200"/>
              </a:spcAft>
              <a:buClr>
                <a:srgbClr val="00B2A9"/>
              </a:buClr>
              <a:buSzPct val="100000"/>
              <a:buFont typeface="Arial"/>
              <a:buChar char="•"/>
              <a:defRPr sz="1600" b="0" i="0" kern="1200">
                <a:solidFill>
                  <a:schemeClr val="tx1"/>
                </a:solidFill>
                <a:latin typeface="Arial"/>
                <a:ea typeface="+mn-ea"/>
                <a:cs typeface="Arial"/>
              </a:defRPr>
            </a:lvl2pPr>
            <a:lvl3pPr marL="1143000" indent="-228600" algn="l" defTabSz="457200" rtl="0" eaLnBrk="1" latinLnBrk="0" hangingPunct="1">
              <a:spcBef>
                <a:spcPts val="0"/>
              </a:spcBef>
              <a:spcAft>
                <a:spcPts val="1200"/>
              </a:spcAft>
              <a:buClr>
                <a:schemeClr val="tx2">
                  <a:lumMod val="40000"/>
                  <a:lumOff val="60000"/>
                </a:schemeClr>
              </a:buClr>
              <a:buFont typeface="Lucida Grande"/>
              <a:buChar char="-"/>
              <a:defRPr sz="1400" b="0" i="0" kern="1200">
                <a:solidFill>
                  <a:schemeClr val="tx1"/>
                </a:solidFill>
                <a:latin typeface="Arial"/>
                <a:ea typeface="+mn-ea"/>
                <a:cs typeface="Arial"/>
              </a:defRPr>
            </a:lvl3pPr>
            <a:lvl4pPr marL="1600200" indent="-228600" algn="l" defTabSz="457200" rtl="0" eaLnBrk="1" latinLnBrk="0" hangingPunct="1">
              <a:spcBef>
                <a:spcPts val="0"/>
              </a:spcBef>
              <a:spcAft>
                <a:spcPts val="1200"/>
              </a:spcAft>
              <a:buClrTx/>
              <a:buSzPct val="133000"/>
              <a:buFont typeface="Wingdings" charset="2"/>
              <a:buChar char="§"/>
              <a:defRPr sz="1200" b="0" i="0" kern="1200">
                <a:solidFill>
                  <a:schemeClr val="tx1"/>
                </a:solidFill>
                <a:latin typeface="Arial"/>
                <a:ea typeface="+mn-ea"/>
                <a:cs typeface="Arial"/>
              </a:defRPr>
            </a:lvl4pPr>
            <a:lvl5pPr marL="2057400" indent="-228600" algn="l" defTabSz="457200" rtl="0" eaLnBrk="1" latinLnBrk="0" hangingPunct="1">
              <a:spcBef>
                <a:spcPts val="0"/>
              </a:spcBef>
              <a:spcAft>
                <a:spcPts val="1200"/>
              </a:spcAft>
              <a:buClr>
                <a:schemeClr val="bg1">
                  <a:lumMod val="75000"/>
                </a:schemeClr>
              </a:buClr>
              <a:buSzPct val="75000"/>
              <a:buFont typeface="Wingdings" charset="2"/>
              <a:buChar char="u"/>
              <a:defRPr sz="1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buClr>
                <a:srgbClr val="9C1F2D"/>
              </a:buClr>
              <a:buSzPct val="100000"/>
              <a:buFont typeface="Arial" pitchFamily="34" charset="0"/>
              <a:buChar char="•"/>
              <a:defRPr/>
            </a:pPr>
            <a:r>
              <a:rPr lang="en-CA" altLang="en-US" sz="2000" dirty="0" smtClean="0"/>
              <a:t>GAS is a gram-positive </a:t>
            </a:r>
            <a:r>
              <a:rPr lang="en-CA" altLang="en-US" sz="2000" dirty="0"/>
              <a:t>bacteria that can live in the throat, rectum, or on the skin of healthy people</a:t>
            </a:r>
          </a:p>
          <a:p>
            <a:pPr fontAlgn="auto">
              <a:buClr>
                <a:srgbClr val="9C1F2D"/>
              </a:buClr>
              <a:buSzPct val="100000"/>
              <a:buFont typeface="Arial" pitchFamily="34" charset="0"/>
              <a:buChar char="•"/>
              <a:defRPr/>
            </a:pPr>
            <a:r>
              <a:rPr lang="en-CA" altLang="en-US" sz="2000" dirty="0"/>
              <a:t>Occasionally this bacteria can cause infection, with mild symptoms such as sore throat</a:t>
            </a:r>
          </a:p>
          <a:p>
            <a:pPr fontAlgn="auto">
              <a:buClr>
                <a:srgbClr val="9C1F2D"/>
              </a:buClr>
              <a:buSzPct val="100000"/>
              <a:buFont typeface="Arial" pitchFamily="34" charset="0"/>
              <a:buChar char="•"/>
              <a:defRPr/>
            </a:pPr>
            <a:r>
              <a:rPr lang="en-CA" altLang="en-US" sz="2000" dirty="0"/>
              <a:t>In extreme cases, this bacteria can cause severe infection in normally sterile tissues such as blood or muscle</a:t>
            </a:r>
            <a:endParaRPr lang="en-US" altLang="en-US" sz="2000" dirty="0"/>
          </a:p>
          <a:p>
            <a:pPr marL="0" indent="0" fontAlgn="auto">
              <a:buFont typeface="Lucida Grande"/>
              <a:buNone/>
              <a:defRPr/>
            </a:pPr>
            <a:endParaRPr lang="en-CA" altLang="en-US" sz="2800" dirty="0"/>
          </a:p>
          <a:p>
            <a:pPr fontAlgn="auto">
              <a:defRPr/>
            </a:pPr>
            <a:endParaRPr lang="en-CA" alt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1950"/>
            <a:ext cx="7772400" cy="539750"/>
          </a:xfrm>
        </p:spPr>
        <p:txBody>
          <a:bodyPr/>
          <a:lstStyle/>
          <a:p>
            <a:pPr eaLnBrk="1" fontAlgn="auto" hangingPunct="1">
              <a:spcAft>
                <a:spcPts val="0"/>
              </a:spcAft>
              <a:defRPr/>
            </a:pPr>
            <a:r>
              <a:rPr lang="en-US" dirty="0" smtClean="0">
                <a:solidFill>
                  <a:srgbClr val="9C1F2D"/>
                </a:solidFill>
              </a:rPr>
              <a:t>Group A Streptococcus</a:t>
            </a:r>
            <a:endParaRPr lang="en-US" dirty="0">
              <a:solidFill>
                <a:srgbClr val="9C1F2D"/>
              </a:solidFill>
            </a:endParaRPr>
          </a:p>
        </p:txBody>
      </p:sp>
      <p:sp>
        <p:nvSpPr>
          <p:cNvPr id="37891" name="Slide Number Placeholder 2"/>
          <p:cNvSpPr>
            <a:spLocks noGrp="1"/>
          </p:cNvSpPr>
          <p:nvPr>
            <p:ph type="sldNum" sz="quarter" idx="10"/>
          </p:nvPr>
        </p:nvSpPr>
        <p:spPr bwMode="auto">
          <a:noFill/>
          <a:ln>
            <a:miter lim="800000"/>
            <a:headEnd/>
            <a:tailEnd/>
          </a:ln>
        </p:spPr>
        <p:txBody>
          <a:bodyPr/>
          <a:lstStyle/>
          <a:p>
            <a:fld id="{770DF0CF-8D8F-45AF-AB66-67710D3AC5FC}" type="slidenum">
              <a:rPr lang="en-US" altLang="en-US"/>
              <a:pPr/>
              <a:t>21</a:t>
            </a:fld>
            <a:endParaRPr lang="en-US" altLang="en-US"/>
          </a:p>
        </p:txBody>
      </p:sp>
      <p:sp>
        <p:nvSpPr>
          <p:cNvPr id="37892" name="Rectangle 3"/>
          <p:cNvSpPr txBox="1">
            <a:spLocks/>
          </p:cNvSpPr>
          <p:nvPr/>
        </p:nvSpPr>
        <p:spPr bwMode="auto">
          <a:xfrm>
            <a:off x="644525" y="1192213"/>
            <a:ext cx="8229600" cy="2738437"/>
          </a:xfrm>
          <a:prstGeom prst="rect">
            <a:avLst/>
          </a:prstGeom>
          <a:noFill/>
          <a:ln w="9525">
            <a:noFill/>
            <a:miter lim="800000"/>
            <a:headEnd/>
            <a:tailEnd/>
          </a:ln>
        </p:spPr>
        <p:txBody>
          <a:bodyPr/>
          <a:lstStyle/>
          <a:p>
            <a:pPr marL="287338" indent="-287338" eaLnBrk="1" hangingPunct="1">
              <a:spcAft>
                <a:spcPts val="1200"/>
              </a:spcAft>
              <a:buClr>
                <a:srgbClr val="9C1F2D"/>
              </a:buClr>
              <a:buSzPct val="100000"/>
              <a:buFont typeface="Arial" pitchFamily="34" charset="0"/>
              <a:buChar char="•"/>
            </a:pPr>
            <a:r>
              <a:rPr lang="en-CA" altLang="en-US" sz="2000" dirty="0" smtClean="0"/>
              <a:t>Place </a:t>
            </a:r>
            <a:r>
              <a:rPr lang="en-CA" altLang="en-US" sz="2000" dirty="0"/>
              <a:t>patient on </a:t>
            </a:r>
            <a:r>
              <a:rPr lang="en-CA" altLang="en-US" sz="2000" u="sng" dirty="0"/>
              <a:t>Contact and Droplet Precautions </a:t>
            </a:r>
            <a:r>
              <a:rPr lang="en-CA" altLang="en-US" sz="2000" dirty="0"/>
              <a:t>if severe or invasive disease (</a:t>
            </a:r>
            <a:r>
              <a:rPr lang="en-US" altLang="en-US" sz="2000" dirty="0"/>
              <a:t>necrotizing fasciitis</a:t>
            </a:r>
            <a:r>
              <a:rPr lang="en-CA" altLang="en-US" sz="2000" dirty="0"/>
              <a:t> or </a:t>
            </a:r>
            <a:r>
              <a:rPr lang="en-US" altLang="en-US" sz="2000" dirty="0"/>
              <a:t>Streptococcal Toxic Shock Syndrome) is suspected</a:t>
            </a:r>
          </a:p>
          <a:p>
            <a:pPr marL="287338" indent="-287338" eaLnBrk="1" hangingPunct="1">
              <a:spcAft>
                <a:spcPts val="1200"/>
              </a:spcAft>
              <a:buClr>
                <a:srgbClr val="9C1F2D"/>
              </a:buClr>
              <a:buSzPct val="100000"/>
              <a:buFont typeface="Arial" pitchFamily="34" charset="0"/>
              <a:buChar char="•"/>
            </a:pPr>
            <a:r>
              <a:rPr lang="en-CA" altLang="en-US" sz="2000" dirty="0"/>
              <a:t>Place patient on Contact and Droplet Precautions if wound growing GAS, and drainage not contained</a:t>
            </a:r>
            <a:endParaRPr lang="en-US" altLang="en-US" sz="2000" dirty="0"/>
          </a:p>
          <a:p>
            <a:pPr marL="287338" indent="-287338" eaLnBrk="1" hangingPunct="1">
              <a:spcAft>
                <a:spcPts val="1200"/>
              </a:spcAft>
              <a:buClr>
                <a:srgbClr val="9C1F2D"/>
              </a:buClr>
              <a:buSzPct val="70000"/>
              <a:buFont typeface="Lucida Grande"/>
              <a:buChar char="▶"/>
            </a:pPr>
            <a:endParaRPr lang="en-US" alt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1950"/>
            <a:ext cx="7772400" cy="539750"/>
          </a:xfrm>
        </p:spPr>
        <p:txBody>
          <a:bodyPr/>
          <a:lstStyle/>
          <a:p>
            <a:pPr>
              <a:defRPr/>
            </a:pPr>
            <a:r>
              <a:rPr lang="en-US" dirty="0">
                <a:solidFill>
                  <a:srgbClr val="9C1F2D"/>
                </a:solidFill>
              </a:rPr>
              <a:t>Shingles</a:t>
            </a:r>
          </a:p>
        </p:txBody>
      </p:sp>
      <p:sp>
        <p:nvSpPr>
          <p:cNvPr id="38915" name="Slide Number Placeholder 2"/>
          <p:cNvSpPr>
            <a:spLocks noGrp="1"/>
          </p:cNvSpPr>
          <p:nvPr>
            <p:ph type="sldNum" sz="quarter" idx="10"/>
          </p:nvPr>
        </p:nvSpPr>
        <p:spPr bwMode="auto">
          <a:noFill/>
          <a:ln>
            <a:miter lim="800000"/>
            <a:headEnd/>
            <a:tailEnd/>
          </a:ln>
        </p:spPr>
        <p:txBody>
          <a:bodyPr/>
          <a:lstStyle/>
          <a:p>
            <a:fld id="{0113473F-5C8E-4D05-81D5-FCC925CE853B}" type="slidenum">
              <a:rPr lang="en-US" altLang="en-US"/>
              <a:pPr/>
              <a:t>22</a:t>
            </a:fld>
            <a:endParaRPr lang="en-US" altLang="en-US"/>
          </a:p>
        </p:txBody>
      </p:sp>
      <p:sp>
        <p:nvSpPr>
          <p:cNvPr id="38916" name="Rectangle 3"/>
          <p:cNvSpPr>
            <a:spLocks noChangeArrowheads="1"/>
          </p:cNvSpPr>
          <p:nvPr/>
        </p:nvSpPr>
        <p:spPr bwMode="auto">
          <a:xfrm>
            <a:off x="685800" y="1200150"/>
            <a:ext cx="6324600" cy="2862322"/>
          </a:xfrm>
          <a:prstGeom prst="rect">
            <a:avLst/>
          </a:prstGeom>
          <a:noFill/>
          <a:ln w="9525">
            <a:noFill/>
            <a:miter lim="800000"/>
            <a:headEnd/>
            <a:tailEnd/>
          </a:ln>
        </p:spPr>
        <p:txBody>
          <a:bodyPr wrap="square">
            <a:spAutoFit/>
          </a:bodyPr>
          <a:lstStyle/>
          <a:p>
            <a:pPr marL="285750" indent="-285750">
              <a:buClr>
                <a:srgbClr val="9C1F2D"/>
              </a:buClr>
              <a:buFont typeface="Arial" pitchFamily="34" charset="0"/>
              <a:buChar char="•"/>
            </a:pPr>
            <a:r>
              <a:rPr lang="en-US" altLang="en-US" sz="2000" dirty="0"/>
              <a:t>AKA Herpes Zoster</a:t>
            </a:r>
            <a:endParaRPr lang="en-CA" altLang="en-US" sz="2000" dirty="0"/>
          </a:p>
          <a:p>
            <a:pPr marL="285750" indent="-285750">
              <a:buClr>
                <a:srgbClr val="9C1F2D"/>
              </a:buClr>
              <a:buFont typeface="Arial" pitchFamily="34" charset="0"/>
              <a:buChar char="•"/>
            </a:pPr>
            <a:r>
              <a:rPr lang="en-CA" altLang="en-US" sz="2000" dirty="0"/>
              <a:t>Following primary chickenpox infection, </a:t>
            </a:r>
            <a:r>
              <a:rPr lang="en-CA" altLang="en-US" sz="2000" dirty="0" err="1"/>
              <a:t>Varicella</a:t>
            </a:r>
            <a:r>
              <a:rPr lang="en-CA" altLang="en-US" sz="2000" dirty="0"/>
              <a:t> zoster virus remains dormant in sensory nerve ganglia</a:t>
            </a:r>
          </a:p>
          <a:p>
            <a:pPr marL="285750" indent="-285750">
              <a:buClr>
                <a:srgbClr val="9C1F2D"/>
              </a:buClr>
              <a:buFont typeface="Arial" pitchFamily="34" charset="0"/>
              <a:buChar char="•"/>
            </a:pPr>
            <a:r>
              <a:rPr lang="en-CA" altLang="en-US" sz="2000" dirty="0"/>
              <a:t>Shingles is a </a:t>
            </a:r>
            <a:r>
              <a:rPr lang="en-CA" altLang="en-US" sz="2000" b="1" dirty="0">
                <a:solidFill>
                  <a:schemeClr val="tx2"/>
                </a:solidFill>
              </a:rPr>
              <a:t>reactivation</a:t>
            </a:r>
            <a:r>
              <a:rPr lang="en-CA" altLang="en-US" sz="2000" dirty="0">
                <a:solidFill>
                  <a:srgbClr val="7030A0"/>
                </a:solidFill>
              </a:rPr>
              <a:t> </a:t>
            </a:r>
            <a:r>
              <a:rPr lang="en-CA" altLang="en-US" sz="2000" dirty="0"/>
              <a:t>of dormant </a:t>
            </a:r>
            <a:r>
              <a:rPr lang="en-CA" altLang="en-US" sz="2000" dirty="0" err="1"/>
              <a:t>Varicella</a:t>
            </a:r>
            <a:r>
              <a:rPr lang="en-CA" altLang="en-US" sz="2000" dirty="0"/>
              <a:t> zoster virus</a:t>
            </a:r>
          </a:p>
          <a:p>
            <a:pPr marL="285750" indent="-285750">
              <a:buClr>
                <a:srgbClr val="9C1F2D"/>
              </a:buClr>
              <a:buFont typeface="Arial" pitchFamily="34" charset="0"/>
              <a:buChar char="•"/>
            </a:pPr>
            <a:r>
              <a:rPr lang="en-CA" altLang="en-US" sz="2000" dirty="0"/>
              <a:t>Shingles is always a reactivation of one’s own virus</a:t>
            </a:r>
          </a:p>
          <a:p>
            <a:pPr marL="285750" indent="-285750">
              <a:buClr>
                <a:srgbClr val="9C1F2D"/>
              </a:buClr>
              <a:buFont typeface="Arial" pitchFamily="34" charset="0"/>
              <a:buChar char="•"/>
            </a:pPr>
            <a:r>
              <a:rPr lang="en-US" altLang="en-US" sz="2000" dirty="0"/>
              <a:t>The risk of shingles increases with age</a:t>
            </a:r>
          </a:p>
          <a:p>
            <a:pPr marL="285750" indent="-285750">
              <a:buClr>
                <a:srgbClr val="9C1F2D"/>
              </a:buClr>
              <a:buFont typeface="Arial" pitchFamily="34" charset="0"/>
              <a:buChar char="•"/>
            </a:pPr>
            <a:r>
              <a:rPr lang="en-US" altLang="en-US" sz="2000" dirty="0"/>
              <a:t>It is not caused by the same virus as genital herpes</a:t>
            </a:r>
            <a:endParaRPr lang="en-CA" altLang="en-US" sz="2000" dirty="0"/>
          </a:p>
        </p:txBody>
      </p:sp>
      <p:pic>
        <p:nvPicPr>
          <p:cNvPr id="38917" name="Picture 2"/>
          <p:cNvPicPr>
            <a:picLocks noChangeAspect="1" noChangeArrowheads="1"/>
          </p:cNvPicPr>
          <p:nvPr/>
        </p:nvPicPr>
        <p:blipFill>
          <a:blip r:embed="rId3"/>
          <a:srcRect l="10744" t="42030" r="44984" b="18510"/>
          <a:stretch>
            <a:fillRect/>
          </a:stretch>
        </p:blipFill>
        <p:spPr bwMode="auto">
          <a:xfrm>
            <a:off x="7086600" y="1352550"/>
            <a:ext cx="1917700" cy="200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38150"/>
            <a:ext cx="7772400" cy="539750"/>
          </a:xfrm>
        </p:spPr>
        <p:txBody>
          <a:bodyPr/>
          <a:lstStyle/>
          <a:p>
            <a:pPr>
              <a:defRPr/>
            </a:pPr>
            <a:r>
              <a:rPr lang="en-US" dirty="0">
                <a:solidFill>
                  <a:srgbClr val="9C1F2D"/>
                </a:solidFill>
              </a:rPr>
              <a:t>Shingles</a:t>
            </a:r>
          </a:p>
        </p:txBody>
      </p:sp>
      <p:sp>
        <p:nvSpPr>
          <p:cNvPr id="39939" name="Slide Number Placeholder 2"/>
          <p:cNvSpPr>
            <a:spLocks noGrp="1"/>
          </p:cNvSpPr>
          <p:nvPr>
            <p:ph type="sldNum" sz="quarter" idx="10"/>
          </p:nvPr>
        </p:nvSpPr>
        <p:spPr bwMode="auto">
          <a:noFill/>
          <a:ln>
            <a:miter lim="800000"/>
            <a:headEnd/>
            <a:tailEnd/>
          </a:ln>
        </p:spPr>
        <p:txBody>
          <a:bodyPr/>
          <a:lstStyle/>
          <a:p>
            <a:fld id="{4898EB15-B0CE-4943-8200-DAE1389512A5}" type="slidenum">
              <a:rPr lang="en-US" altLang="en-US"/>
              <a:pPr/>
              <a:t>23</a:t>
            </a:fld>
            <a:endParaRPr lang="en-US" altLang="en-US"/>
          </a:p>
        </p:txBody>
      </p:sp>
      <p:pic>
        <p:nvPicPr>
          <p:cNvPr id="39940" name="Picture 2"/>
          <p:cNvPicPr>
            <a:picLocks noChangeAspect="1" noChangeArrowheads="1"/>
          </p:cNvPicPr>
          <p:nvPr/>
        </p:nvPicPr>
        <p:blipFill>
          <a:blip r:embed="rId3"/>
          <a:srcRect/>
          <a:stretch>
            <a:fillRect/>
          </a:stretch>
        </p:blipFill>
        <p:spPr bwMode="auto">
          <a:xfrm>
            <a:off x="1922463" y="1066800"/>
            <a:ext cx="6084887" cy="305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 Box 2"/>
          <p:cNvSpPr>
            <a:spLocks noChangeArrowheads="1"/>
          </p:cNvSpPr>
          <p:nvPr/>
        </p:nvSpPr>
        <p:spPr bwMode="auto">
          <a:xfrm>
            <a:off x="2809875" y="249238"/>
            <a:ext cx="2919413" cy="342900"/>
          </a:xfrm>
          <a:prstGeom prst="flowChartTerminator">
            <a:avLst/>
          </a:prstGeom>
          <a:noFill/>
          <a:ln>
            <a:noFill/>
          </a:ln>
          <a:extLst>
            <a:ext uri="{909E8E84-426E-40DD-AFC4-6F175D3DCCD1}"/>
            <a:ext uri="{91240B29-F687-4F45-9708-019B960494DF}"/>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1500" dirty="0"/>
              <a:t>Shingles Algorithm</a:t>
            </a:r>
            <a:endParaRPr lang="en-US" altLang="en-US" sz="1350" dirty="0"/>
          </a:p>
        </p:txBody>
      </p:sp>
      <p:sp>
        <p:nvSpPr>
          <p:cNvPr id="4099" name="Text Box 3"/>
          <p:cNvSpPr txBox="1">
            <a:spLocks noChangeArrowheads="1"/>
          </p:cNvSpPr>
          <p:nvPr/>
        </p:nvSpPr>
        <p:spPr bwMode="auto">
          <a:xfrm>
            <a:off x="1395413" y="635000"/>
            <a:ext cx="2068512" cy="45085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1350" dirty="0"/>
              <a:t>Are all lesions </a:t>
            </a:r>
          </a:p>
          <a:p>
            <a:pPr algn="ctr" eaLnBrk="1" hangingPunct="1">
              <a:spcBef>
                <a:spcPct val="0"/>
              </a:spcBef>
              <a:buFontTx/>
              <a:buNone/>
              <a:defRPr/>
            </a:pPr>
            <a:r>
              <a:rPr lang="en-US" altLang="en-US" sz="1350" dirty="0"/>
              <a:t>fully dry?</a:t>
            </a:r>
          </a:p>
        </p:txBody>
      </p:sp>
      <p:sp>
        <p:nvSpPr>
          <p:cNvPr id="4100" name="Text Box 6"/>
          <p:cNvSpPr>
            <a:spLocks noChangeArrowheads="1"/>
          </p:cNvSpPr>
          <p:nvPr/>
        </p:nvSpPr>
        <p:spPr bwMode="blackWhite">
          <a:xfrm>
            <a:off x="4838700" y="674688"/>
            <a:ext cx="1962150" cy="581025"/>
          </a:xfrm>
          <a:prstGeom prst="roundRect">
            <a:avLst>
              <a:gd name="adj" fmla="val 16667"/>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1350"/>
              <a:t>No precautions</a:t>
            </a:r>
          </a:p>
          <a:p>
            <a:pPr algn="ctr" eaLnBrk="1" hangingPunct="1">
              <a:spcBef>
                <a:spcPct val="0"/>
              </a:spcBef>
              <a:buFontTx/>
              <a:buNone/>
              <a:defRPr/>
            </a:pPr>
            <a:r>
              <a:rPr lang="en-US" altLang="en-US" sz="1350"/>
              <a:t>required</a:t>
            </a:r>
          </a:p>
        </p:txBody>
      </p:sp>
      <p:sp>
        <p:nvSpPr>
          <p:cNvPr id="4101" name="Text Box 7"/>
          <p:cNvSpPr txBox="1">
            <a:spLocks noChangeArrowheads="1"/>
          </p:cNvSpPr>
          <p:nvPr/>
        </p:nvSpPr>
        <p:spPr bwMode="auto">
          <a:xfrm>
            <a:off x="1346200" y="1485900"/>
            <a:ext cx="2117725" cy="51435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1350"/>
              <a:t>Is patient </a:t>
            </a:r>
          </a:p>
          <a:p>
            <a:pPr algn="ctr" eaLnBrk="1" hangingPunct="1">
              <a:spcBef>
                <a:spcPct val="0"/>
              </a:spcBef>
              <a:buFontTx/>
              <a:buNone/>
              <a:defRPr/>
            </a:pPr>
            <a:r>
              <a:rPr lang="en-US" altLang="en-US" sz="1350"/>
              <a:t>*immunocompromised</a:t>
            </a:r>
          </a:p>
        </p:txBody>
      </p:sp>
      <p:sp>
        <p:nvSpPr>
          <p:cNvPr id="40966" name="Text Box 8"/>
          <p:cNvSpPr txBox="1">
            <a:spLocks noChangeArrowheads="1"/>
          </p:cNvSpPr>
          <p:nvPr/>
        </p:nvSpPr>
        <p:spPr bwMode="auto">
          <a:xfrm>
            <a:off x="3879850" y="635000"/>
            <a:ext cx="542925" cy="192088"/>
          </a:xfrm>
          <a:prstGeom prst="rect">
            <a:avLst/>
          </a:prstGeom>
          <a:solidFill>
            <a:srgbClr val="FFFFFF"/>
          </a:solidFill>
          <a:ln w="9525">
            <a:noFill/>
            <a:miter lim="800000"/>
            <a:headEnd/>
            <a:tailEnd/>
          </a:ln>
        </p:spPr>
        <p:txBody>
          <a:bodyPr/>
          <a:lstStyle/>
          <a:p>
            <a:pPr eaLnBrk="1" hangingPunct="1"/>
            <a:r>
              <a:rPr lang="en-US" altLang="en-US" sz="1200"/>
              <a:t> Yes</a:t>
            </a:r>
          </a:p>
        </p:txBody>
      </p:sp>
      <p:sp>
        <p:nvSpPr>
          <p:cNvPr id="4103" name="Text Box 10"/>
          <p:cNvSpPr>
            <a:spLocks noChangeArrowheads="1"/>
          </p:cNvSpPr>
          <p:nvPr/>
        </p:nvSpPr>
        <p:spPr bwMode="auto">
          <a:xfrm>
            <a:off x="4868863" y="1485900"/>
            <a:ext cx="1914525" cy="1466850"/>
          </a:xfrm>
          <a:prstGeom prst="roundRect">
            <a:avLst>
              <a:gd name="adj" fmla="val 16667"/>
            </a:avLst>
          </a:prstGeom>
          <a:solidFill>
            <a:srgbClr val="FFFFFF"/>
          </a:solidFill>
          <a:ln w="952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1350"/>
              <a:t>Airborne &amp; Contact </a:t>
            </a:r>
          </a:p>
          <a:p>
            <a:pPr algn="ctr" eaLnBrk="1" hangingPunct="1">
              <a:spcBef>
                <a:spcPct val="0"/>
              </a:spcBef>
              <a:buFontTx/>
              <a:buNone/>
              <a:defRPr/>
            </a:pPr>
            <a:r>
              <a:rPr lang="en-US" altLang="en-US" sz="1350"/>
              <a:t>Precautions </a:t>
            </a:r>
          </a:p>
          <a:p>
            <a:pPr algn="ctr" eaLnBrk="1" hangingPunct="1">
              <a:spcBef>
                <a:spcPct val="0"/>
              </a:spcBef>
              <a:buFontTx/>
              <a:buNone/>
              <a:defRPr/>
            </a:pPr>
            <a:r>
              <a:rPr lang="en-US" altLang="en-US" sz="1350"/>
              <a:t>Required</a:t>
            </a:r>
          </a:p>
        </p:txBody>
      </p:sp>
      <p:sp>
        <p:nvSpPr>
          <p:cNvPr id="4104" name="Text Box 11"/>
          <p:cNvSpPr>
            <a:spLocks noChangeArrowheads="1"/>
          </p:cNvSpPr>
          <p:nvPr/>
        </p:nvSpPr>
        <p:spPr bwMode="auto">
          <a:xfrm>
            <a:off x="1377950" y="3390900"/>
            <a:ext cx="2055813" cy="285750"/>
          </a:xfrm>
          <a:prstGeom prst="roundRect">
            <a:avLst>
              <a:gd name="adj" fmla="val 16667"/>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1350"/>
              <a:t>Routine Practice</a:t>
            </a:r>
          </a:p>
          <a:p>
            <a:pPr eaLnBrk="1" hangingPunct="1">
              <a:spcBef>
                <a:spcPct val="0"/>
              </a:spcBef>
              <a:buFontTx/>
              <a:buNone/>
              <a:defRPr/>
            </a:pPr>
            <a:endParaRPr lang="en-US" altLang="en-US" sz="1200"/>
          </a:p>
          <a:p>
            <a:pPr eaLnBrk="1" hangingPunct="1">
              <a:spcBef>
                <a:spcPct val="0"/>
              </a:spcBef>
              <a:buFontTx/>
              <a:buNone/>
              <a:defRPr/>
            </a:pPr>
            <a:endParaRPr lang="en-US" altLang="en-US" sz="1200"/>
          </a:p>
        </p:txBody>
      </p:sp>
      <p:sp>
        <p:nvSpPr>
          <p:cNvPr id="4105" name="Text Box 13"/>
          <p:cNvSpPr txBox="1">
            <a:spLocks noChangeArrowheads="1"/>
          </p:cNvSpPr>
          <p:nvPr/>
        </p:nvSpPr>
        <p:spPr bwMode="auto">
          <a:xfrm>
            <a:off x="1346200" y="2449513"/>
            <a:ext cx="2117725" cy="503237"/>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1350"/>
              <a:t>3 or more dermatomes</a:t>
            </a:r>
          </a:p>
          <a:p>
            <a:pPr algn="ctr" eaLnBrk="1" hangingPunct="1">
              <a:spcBef>
                <a:spcPct val="0"/>
              </a:spcBef>
              <a:buFontTx/>
              <a:buNone/>
              <a:defRPr/>
            </a:pPr>
            <a:r>
              <a:rPr lang="en-US" altLang="en-US" sz="1350"/>
              <a:t> affected (see chart)</a:t>
            </a:r>
          </a:p>
          <a:p>
            <a:pPr eaLnBrk="1" hangingPunct="1">
              <a:spcBef>
                <a:spcPct val="0"/>
              </a:spcBef>
              <a:buFontTx/>
              <a:buNone/>
              <a:defRPr/>
            </a:pPr>
            <a:endParaRPr lang="en-US" altLang="en-US" sz="900"/>
          </a:p>
          <a:p>
            <a:pPr eaLnBrk="1" hangingPunct="1">
              <a:spcBef>
                <a:spcPct val="0"/>
              </a:spcBef>
              <a:buFontTx/>
              <a:buNone/>
              <a:defRPr/>
            </a:pPr>
            <a:endParaRPr lang="en-US" altLang="en-US" sz="1350"/>
          </a:p>
        </p:txBody>
      </p:sp>
      <p:sp>
        <p:nvSpPr>
          <p:cNvPr id="4106" name="Text Box 14"/>
          <p:cNvSpPr txBox="1">
            <a:spLocks noChangeArrowheads="1"/>
          </p:cNvSpPr>
          <p:nvPr/>
        </p:nvSpPr>
        <p:spPr bwMode="auto">
          <a:xfrm>
            <a:off x="4800600" y="3771900"/>
            <a:ext cx="3001963" cy="102870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1050"/>
              <a:t>*Immunocompromised: BMT &lt; 2 years regardless of varicella history, solid organ transplant, solid tumors and malignancies not in remission, advanced HIV infection, receipt high-dose corticosteroid or other immunosuppressive medication</a:t>
            </a:r>
            <a:endParaRPr lang="en-US" altLang="en-US" sz="900" i="1"/>
          </a:p>
        </p:txBody>
      </p:sp>
      <p:sp>
        <p:nvSpPr>
          <p:cNvPr id="40971" name="Line 15"/>
          <p:cNvSpPr>
            <a:spLocks noChangeShapeType="1"/>
          </p:cNvSpPr>
          <p:nvPr/>
        </p:nvSpPr>
        <p:spPr bwMode="auto">
          <a:xfrm>
            <a:off x="3463925" y="1789113"/>
            <a:ext cx="1408113" cy="0"/>
          </a:xfrm>
          <a:prstGeom prst="line">
            <a:avLst/>
          </a:prstGeom>
          <a:noFill/>
          <a:ln w="19050">
            <a:solidFill>
              <a:schemeClr val="tx1"/>
            </a:solidFill>
            <a:round/>
            <a:headEnd/>
            <a:tailEnd type="triangle" w="med" len="med"/>
          </a:ln>
        </p:spPr>
        <p:txBody>
          <a:bodyPr/>
          <a:lstStyle/>
          <a:p>
            <a:endParaRPr lang="en-US"/>
          </a:p>
        </p:txBody>
      </p:sp>
      <p:sp>
        <p:nvSpPr>
          <p:cNvPr id="40972" name="Line 16"/>
          <p:cNvSpPr>
            <a:spLocks noChangeShapeType="1"/>
          </p:cNvSpPr>
          <p:nvPr/>
        </p:nvSpPr>
        <p:spPr bwMode="auto">
          <a:xfrm>
            <a:off x="3463925" y="860425"/>
            <a:ext cx="1374775" cy="0"/>
          </a:xfrm>
          <a:prstGeom prst="line">
            <a:avLst/>
          </a:prstGeom>
          <a:noFill/>
          <a:ln w="19050">
            <a:solidFill>
              <a:schemeClr val="tx1"/>
            </a:solidFill>
            <a:round/>
            <a:headEnd/>
            <a:tailEnd type="triangle" w="med" len="med"/>
          </a:ln>
        </p:spPr>
        <p:txBody>
          <a:bodyPr/>
          <a:lstStyle/>
          <a:p>
            <a:endParaRPr lang="en-US"/>
          </a:p>
        </p:txBody>
      </p:sp>
      <p:sp>
        <p:nvSpPr>
          <p:cNvPr id="40973" name="Line 19"/>
          <p:cNvSpPr>
            <a:spLocks noChangeShapeType="1"/>
          </p:cNvSpPr>
          <p:nvPr/>
        </p:nvSpPr>
        <p:spPr bwMode="auto">
          <a:xfrm flipH="1">
            <a:off x="2359025" y="2001838"/>
            <a:ext cx="0" cy="457200"/>
          </a:xfrm>
          <a:prstGeom prst="line">
            <a:avLst/>
          </a:prstGeom>
          <a:noFill/>
          <a:ln w="19050">
            <a:solidFill>
              <a:schemeClr val="tx1"/>
            </a:solidFill>
            <a:round/>
            <a:headEnd/>
            <a:tailEnd type="triangle" w="med" len="med"/>
          </a:ln>
        </p:spPr>
        <p:txBody>
          <a:bodyPr/>
          <a:lstStyle/>
          <a:p>
            <a:endParaRPr lang="en-US"/>
          </a:p>
        </p:txBody>
      </p:sp>
      <p:sp>
        <p:nvSpPr>
          <p:cNvPr id="40974" name="Line 20"/>
          <p:cNvSpPr>
            <a:spLocks noChangeShapeType="1"/>
          </p:cNvSpPr>
          <p:nvPr/>
        </p:nvSpPr>
        <p:spPr bwMode="auto">
          <a:xfrm flipH="1">
            <a:off x="2362200" y="1085850"/>
            <a:ext cx="0" cy="400050"/>
          </a:xfrm>
          <a:prstGeom prst="line">
            <a:avLst/>
          </a:prstGeom>
          <a:noFill/>
          <a:ln w="19050">
            <a:solidFill>
              <a:schemeClr val="tx1"/>
            </a:solidFill>
            <a:round/>
            <a:headEnd/>
            <a:tailEnd type="triangle" w="med" len="med"/>
          </a:ln>
        </p:spPr>
        <p:txBody>
          <a:bodyPr/>
          <a:lstStyle/>
          <a:p>
            <a:endParaRPr lang="en-US"/>
          </a:p>
        </p:txBody>
      </p:sp>
      <p:sp>
        <p:nvSpPr>
          <p:cNvPr id="40975" name="Line 21"/>
          <p:cNvSpPr>
            <a:spLocks noChangeShapeType="1"/>
          </p:cNvSpPr>
          <p:nvPr/>
        </p:nvSpPr>
        <p:spPr bwMode="auto">
          <a:xfrm flipV="1">
            <a:off x="3451225" y="2693988"/>
            <a:ext cx="1420813" cy="0"/>
          </a:xfrm>
          <a:prstGeom prst="line">
            <a:avLst/>
          </a:prstGeom>
          <a:noFill/>
          <a:ln w="19050">
            <a:solidFill>
              <a:schemeClr val="tx1"/>
            </a:solidFill>
            <a:round/>
            <a:headEnd/>
            <a:tailEnd type="triangle" w="med" len="med"/>
          </a:ln>
        </p:spPr>
        <p:txBody>
          <a:bodyPr/>
          <a:lstStyle/>
          <a:p>
            <a:endParaRPr lang="en-US"/>
          </a:p>
        </p:txBody>
      </p:sp>
      <p:sp>
        <p:nvSpPr>
          <p:cNvPr id="40976" name="Line 19"/>
          <p:cNvSpPr>
            <a:spLocks noChangeShapeType="1"/>
          </p:cNvSpPr>
          <p:nvPr/>
        </p:nvSpPr>
        <p:spPr bwMode="auto">
          <a:xfrm>
            <a:off x="2359025" y="2952750"/>
            <a:ext cx="3175" cy="438150"/>
          </a:xfrm>
          <a:prstGeom prst="line">
            <a:avLst/>
          </a:prstGeom>
          <a:noFill/>
          <a:ln w="19050">
            <a:solidFill>
              <a:schemeClr val="tx1"/>
            </a:solidFill>
            <a:round/>
            <a:headEnd/>
            <a:tailEnd type="triangle" w="med" len="med"/>
          </a:ln>
        </p:spPr>
        <p:txBody>
          <a:bodyPr/>
          <a:lstStyle/>
          <a:p>
            <a:endParaRPr lang="en-US"/>
          </a:p>
        </p:txBody>
      </p:sp>
      <p:sp>
        <p:nvSpPr>
          <p:cNvPr id="40977" name="Rectangle 1"/>
          <p:cNvSpPr>
            <a:spLocks noChangeArrowheads="1"/>
          </p:cNvSpPr>
          <p:nvPr/>
        </p:nvSpPr>
        <p:spPr bwMode="auto">
          <a:xfrm>
            <a:off x="2430463" y="3043238"/>
            <a:ext cx="379412" cy="276225"/>
          </a:xfrm>
          <a:prstGeom prst="rect">
            <a:avLst/>
          </a:prstGeom>
          <a:noFill/>
          <a:ln w="9525">
            <a:noFill/>
            <a:miter lim="800000"/>
            <a:headEnd/>
            <a:tailEnd/>
          </a:ln>
        </p:spPr>
        <p:txBody>
          <a:bodyPr wrap="none">
            <a:spAutoFit/>
          </a:bodyPr>
          <a:lstStyle/>
          <a:p>
            <a:pPr eaLnBrk="1" hangingPunct="1"/>
            <a:r>
              <a:rPr lang="en-US" altLang="en-US" sz="1200"/>
              <a:t>No</a:t>
            </a:r>
          </a:p>
        </p:txBody>
      </p:sp>
      <p:sp>
        <p:nvSpPr>
          <p:cNvPr id="40978" name="Rectangle 2"/>
          <p:cNvSpPr>
            <a:spLocks noChangeArrowheads="1"/>
          </p:cNvSpPr>
          <p:nvPr/>
        </p:nvSpPr>
        <p:spPr bwMode="auto">
          <a:xfrm>
            <a:off x="2405063" y="2085975"/>
            <a:ext cx="381000" cy="276225"/>
          </a:xfrm>
          <a:prstGeom prst="rect">
            <a:avLst/>
          </a:prstGeom>
          <a:noFill/>
          <a:ln w="9525">
            <a:noFill/>
            <a:miter lim="800000"/>
            <a:headEnd/>
            <a:tailEnd/>
          </a:ln>
        </p:spPr>
        <p:txBody>
          <a:bodyPr wrap="none">
            <a:spAutoFit/>
          </a:bodyPr>
          <a:lstStyle/>
          <a:p>
            <a:pPr eaLnBrk="1" hangingPunct="1"/>
            <a:r>
              <a:rPr lang="en-US" altLang="en-US" sz="1200"/>
              <a:t>No</a:t>
            </a:r>
          </a:p>
        </p:txBody>
      </p:sp>
      <p:sp>
        <p:nvSpPr>
          <p:cNvPr id="40979" name="Rectangle 3"/>
          <p:cNvSpPr>
            <a:spLocks noChangeArrowheads="1"/>
          </p:cNvSpPr>
          <p:nvPr/>
        </p:nvSpPr>
        <p:spPr bwMode="auto">
          <a:xfrm>
            <a:off x="2444750" y="1147763"/>
            <a:ext cx="379413" cy="276225"/>
          </a:xfrm>
          <a:prstGeom prst="rect">
            <a:avLst/>
          </a:prstGeom>
          <a:noFill/>
          <a:ln w="9525">
            <a:noFill/>
            <a:miter lim="800000"/>
            <a:headEnd/>
            <a:tailEnd/>
          </a:ln>
        </p:spPr>
        <p:txBody>
          <a:bodyPr wrap="none">
            <a:spAutoFit/>
          </a:bodyPr>
          <a:lstStyle/>
          <a:p>
            <a:pPr eaLnBrk="1" hangingPunct="1"/>
            <a:r>
              <a:rPr lang="en-US" altLang="en-US" sz="1200"/>
              <a:t>No</a:t>
            </a:r>
          </a:p>
        </p:txBody>
      </p:sp>
      <p:sp>
        <p:nvSpPr>
          <p:cNvPr id="40980" name="Rectangle 4"/>
          <p:cNvSpPr>
            <a:spLocks noChangeArrowheads="1"/>
          </p:cNvSpPr>
          <p:nvPr/>
        </p:nvSpPr>
        <p:spPr bwMode="auto">
          <a:xfrm>
            <a:off x="3935413" y="1535113"/>
            <a:ext cx="436562" cy="276225"/>
          </a:xfrm>
          <a:prstGeom prst="rect">
            <a:avLst/>
          </a:prstGeom>
          <a:noFill/>
          <a:ln w="9525">
            <a:noFill/>
            <a:miter lim="800000"/>
            <a:headEnd/>
            <a:tailEnd/>
          </a:ln>
        </p:spPr>
        <p:txBody>
          <a:bodyPr wrap="none">
            <a:spAutoFit/>
          </a:bodyPr>
          <a:lstStyle/>
          <a:p>
            <a:pPr eaLnBrk="1" hangingPunct="1"/>
            <a:r>
              <a:rPr lang="en-US" altLang="en-US" sz="1200"/>
              <a:t>Yes</a:t>
            </a:r>
          </a:p>
        </p:txBody>
      </p:sp>
      <p:sp>
        <p:nvSpPr>
          <p:cNvPr id="40981" name="Rectangle 5"/>
          <p:cNvSpPr>
            <a:spLocks noChangeArrowheads="1"/>
          </p:cNvSpPr>
          <p:nvPr/>
        </p:nvSpPr>
        <p:spPr bwMode="auto">
          <a:xfrm>
            <a:off x="3941763" y="2439988"/>
            <a:ext cx="434975" cy="276225"/>
          </a:xfrm>
          <a:prstGeom prst="rect">
            <a:avLst/>
          </a:prstGeom>
          <a:noFill/>
          <a:ln w="9525">
            <a:noFill/>
            <a:miter lim="800000"/>
            <a:headEnd/>
            <a:tailEnd/>
          </a:ln>
        </p:spPr>
        <p:txBody>
          <a:bodyPr wrap="none">
            <a:spAutoFit/>
          </a:bodyPr>
          <a:lstStyle/>
          <a:p>
            <a:pPr eaLnBrk="1" hangingPunct="1"/>
            <a:r>
              <a:rPr lang="en-US" altLang="en-US" sz="1200"/>
              <a:t>Yes</a:t>
            </a:r>
          </a:p>
        </p:txBody>
      </p:sp>
      <p:sp>
        <p:nvSpPr>
          <p:cNvPr id="4118" name="Rectangle 7"/>
          <p:cNvSpPr>
            <a:spLocks noChangeArrowheads="1"/>
          </p:cNvSpPr>
          <p:nvPr/>
        </p:nvSpPr>
        <p:spPr bwMode="auto">
          <a:xfrm>
            <a:off x="815975" y="298450"/>
            <a:ext cx="7104063" cy="4706938"/>
          </a:xfrm>
          <a:prstGeom prst="rect">
            <a:avLst/>
          </a:prstGeom>
          <a:noFill/>
          <a:ln w="38100" algn="ctr">
            <a:solidFill>
              <a:srgbClr val="000000"/>
            </a:solidFill>
            <a:round/>
            <a:headEnd/>
            <a:tailEnd/>
          </a:ln>
          <a:extLst>
            <a:ext uri="{909E8E84-426E-40DD-AFC4-6F175D3DCCD1}"/>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CA" altLang="en-US" sz="1350"/>
          </a:p>
        </p:txBody>
      </p:sp>
      <p:sp>
        <p:nvSpPr>
          <p:cNvPr id="4119" name="TextBox 8"/>
          <p:cNvSpPr txBox="1">
            <a:spLocks noChangeArrowheads="1"/>
          </p:cNvSpPr>
          <p:nvPr/>
        </p:nvSpPr>
        <p:spPr bwMode="auto">
          <a:xfrm>
            <a:off x="3687763" y="4786313"/>
            <a:ext cx="927100" cy="219075"/>
          </a:xfrm>
          <a:prstGeom prst="rect">
            <a:avLst/>
          </a:prstGeom>
          <a:noFill/>
          <a:ln>
            <a:noFill/>
          </a:ln>
          <a:extLst>
            <a:ext uri="{909E8E84-426E-40DD-AFC4-6F175D3DCCD1}"/>
            <a:ext uri="{91240B29-F687-4F45-9708-019B960494DF}"/>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825" dirty="0"/>
              <a:t>IPAC May 2016</a:t>
            </a:r>
            <a:endParaRPr lang="en-CA" altLang="en-US" sz="825"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p:cNvSpPr>
            <a:spLocks noGrp="1"/>
          </p:cNvSpPr>
          <p:nvPr>
            <p:ph type="sldNum" sz="quarter" idx="10"/>
          </p:nvPr>
        </p:nvSpPr>
        <p:spPr bwMode="auto">
          <a:noFill/>
          <a:ln>
            <a:miter lim="800000"/>
            <a:headEnd/>
            <a:tailEnd/>
          </a:ln>
        </p:spPr>
        <p:txBody>
          <a:bodyPr/>
          <a:lstStyle/>
          <a:p>
            <a:fld id="{8BD28DAB-F660-47D6-91F8-6201056DD9C2}" type="slidenum">
              <a:rPr lang="en-US" altLang="en-US"/>
              <a:pPr/>
              <a:t>25</a:t>
            </a:fld>
            <a:endParaRPr lang="en-US" altLang="en-US"/>
          </a:p>
        </p:txBody>
      </p:sp>
      <p:pic>
        <p:nvPicPr>
          <p:cNvPr id="41987" name="Picture 3" descr="File:Spinalanaesthesie - &lt;strong&gt;Dermatome&lt;/strong&gt;.png - Wikimedia Commons"/>
          <p:cNvPicPr>
            <a:picLocks noChangeAspect="1"/>
          </p:cNvPicPr>
          <p:nvPr/>
        </p:nvPicPr>
        <p:blipFill>
          <a:blip r:embed="rId3" cstate="print"/>
          <a:srcRect/>
          <a:stretch>
            <a:fillRect/>
          </a:stretch>
        </p:blipFill>
        <p:spPr bwMode="auto">
          <a:xfrm>
            <a:off x="2555875" y="312738"/>
            <a:ext cx="3171825" cy="460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85750"/>
            <a:ext cx="7772400" cy="539750"/>
          </a:xfrm>
        </p:spPr>
        <p:txBody>
          <a:bodyPr/>
          <a:lstStyle/>
          <a:p>
            <a:pPr eaLnBrk="1" fontAlgn="auto" hangingPunct="1">
              <a:spcAft>
                <a:spcPts val="0"/>
              </a:spcAft>
              <a:defRPr/>
            </a:pPr>
            <a:r>
              <a:rPr lang="en-US" dirty="0" smtClean="0">
                <a:solidFill>
                  <a:srgbClr val="9C1F2D"/>
                </a:solidFill>
              </a:rPr>
              <a:t>Febrile respiratory illness (FRI)</a:t>
            </a:r>
            <a:endParaRPr lang="en-US" dirty="0">
              <a:solidFill>
                <a:srgbClr val="9C1F2D"/>
              </a:solidFill>
            </a:endParaRPr>
          </a:p>
        </p:txBody>
      </p:sp>
      <p:sp>
        <p:nvSpPr>
          <p:cNvPr id="43011" name="Slide Number Placeholder 2"/>
          <p:cNvSpPr>
            <a:spLocks noGrp="1"/>
          </p:cNvSpPr>
          <p:nvPr>
            <p:ph type="sldNum" sz="quarter" idx="10"/>
          </p:nvPr>
        </p:nvSpPr>
        <p:spPr bwMode="auto">
          <a:noFill/>
          <a:ln>
            <a:miter lim="800000"/>
            <a:headEnd/>
            <a:tailEnd/>
          </a:ln>
        </p:spPr>
        <p:txBody>
          <a:bodyPr/>
          <a:lstStyle/>
          <a:p>
            <a:fld id="{258F9016-22C8-49AF-AB43-C5754661D0ED}" type="slidenum">
              <a:rPr lang="en-US" altLang="en-US"/>
              <a:pPr/>
              <a:t>26</a:t>
            </a:fld>
            <a:endParaRPr lang="en-US" altLang="en-US"/>
          </a:p>
        </p:txBody>
      </p:sp>
      <p:sp>
        <p:nvSpPr>
          <p:cNvPr id="43012" name="Rectangle 3"/>
          <p:cNvSpPr txBox="1">
            <a:spLocks/>
          </p:cNvSpPr>
          <p:nvPr/>
        </p:nvSpPr>
        <p:spPr bwMode="auto">
          <a:xfrm>
            <a:off x="625474" y="1081088"/>
            <a:ext cx="4937125" cy="3243262"/>
          </a:xfrm>
          <a:prstGeom prst="rect">
            <a:avLst/>
          </a:prstGeom>
          <a:noFill/>
          <a:ln w="9525">
            <a:noFill/>
            <a:miter lim="800000"/>
            <a:headEnd/>
            <a:tailEnd/>
          </a:ln>
        </p:spPr>
        <p:txBody>
          <a:bodyPr/>
          <a:lstStyle/>
          <a:p>
            <a:pPr marL="287338" indent="-287338" eaLnBrk="1" hangingPunct="1">
              <a:spcAft>
                <a:spcPts val="1200"/>
              </a:spcAft>
              <a:buClr>
                <a:srgbClr val="0033A0"/>
              </a:buClr>
              <a:buSzPct val="70000"/>
              <a:buFont typeface="Arial" pitchFamily="34" charset="0"/>
              <a:buNone/>
            </a:pPr>
            <a:r>
              <a:rPr lang="en-CA" altLang="en-US" sz="2000" dirty="0" smtClean="0"/>
              <a:t>FRI includes:</a:t>
            </a:r>
            <a:endParaRPr lang="en-CA" altLang="en-US" sz="2000" dirty="0"/>
          </a:p>
          <a:p>
            <a:pPr marL="287338" indent="-287338" eaLnBrk="1" hangingPunct="1">
              <a:spcAft>
                <a:spcPts val="1200"/>
              </a:spcAft>
              <a:buClr>
                <a:srgbClr val="9C1F2D"/>
              </a:buClr>
              <a:buSzPct val="70000"/>
              <a:buFont typeface="Lucida Grande"/>
              <a:buChar char="▶"/>
            </a:pPr>
            <a:r>
              <a:rPr lang="en-CA" altLang="en-US" sz="2000" dirty="0"/>
              <a:t>Influenza</a:t>
            </a:r>
          </a:p>
          <a:p>
            <a:pPr marL="287338" indent="-287338" eaLnBrk="1" hangingPunct="1">
              <a:spcAft>
                <a:spcPts val="1200"/>
              </a:spcAft>
              <a:buClr>
                <a:srgbClr val="9C1F2D"/>
              </a:buClr>
              <a:buSzPct val="70000"/>
              <a:buFont typeface="Lucida Grande"/>
              <a:buChar char="▶"/>
            </a:pPr>
            <a:r>
              <a:rPr lang="en-CA" altLang="en-US" sz="2000" dirty="0"/>
              <a:t>Para influenza</a:t>
            </a:r>
          </a:p>
          <a:p>
            <a:pPr marL="287338" indent="-287338" eaLnBrk="1" hangingPunct="1">
              <a:spcAft>
                <a:spcPts val="1200"/>
              </a:spcAft>
              <a:buClr>
                <a:srgbClr val="9C1F2D"/>
              </a:buClr>
              <a:buSzPct val="70000"/>
              <a:buFont typeface="Lucida Grande"/>
              <a:buChar char="▶"/>
            </a:pPr>
            <a:r>
              <a:rPr lang="en-CA" altLang="en-US" sz="2000" dirty="0"/>
              <a:t>Respiratory </a:t>
            </a:r>
            <a:r>
              <a:rPr lang="en-CA" altLang="en-US" sz="2000" dirty="0" err="1"/>
              <a:t>syncytial</a:t>
            </a:r>
            <a:r>
              <a:rPr lang="en-CA" altLang="en-US" sz="2000" dirty="0"/>
              <a:t> virus (RSV)</a:t>
            </a:r>
          </a:p>
          <a:p>
            <a:pPr marL="287338" indent="-287338" eaLnBrk="1" hangingPunct="1">
              <a:spcAft>
                <a:spcPts val="1200"/>
              </a:spcAft>
              <a:buClr>
                <a:srgbClr val="9C1F2D"/>
              </a:buClr>
              <a:buSzPct val="70000"/>
              <a:buFont typeface="Lucida Grande"/>
              <a:buChar char="▶"/>
            </a:pPr>
            <a:r>
              <a:rPr lang="en-CA" altLang="en-US" sz="2000" dirty="0"/>
              <a:t>Human </a:t>
            </a:r>
            <a:r>
              <a:rPr lang="en-CA" altLang="en-US" sz="2000" dirty="0" err="1" smtClean="0"/>
              <a:t>metapneumovirus</a:t>
            </a:r>
            <a:endParaRPr lang="en-CA" altLang="en-US" sz="2000" dirty="0" smtClean="0"/>
          </a:p>
          <a:p>
            <a:pPr marL="287338" indent="-287338" eaLnBrk="1" hangingPunct="1">
              <a:spcAft>
                <a:spcPts val="1200"/>
              </a:spcAft>
              <a:buClr>
                <a:srgbClr val="0033A0"/>
              </a:buClr>
              <a:buSzPct val="70000"/>
            </a:pPr>
            <a:r>
              <a:rPr lang="en-CA" altLang="en-US" sz="2000" dirty="0" smtClean="0"/>
              <a:t>The FRI screening tool should be filled out for every patient admission</a:t>
            </a:r>
          </a:p>
          <a:p>
            <a:pPr marL="287338" indent="-287338" eaLnBrk="1" hangingPunct="1">
              <a:spcAft>
                <a:spcPts val="1200"/>
              </a:spcAft>
              <a:buClr>
                <a:srgbClr val="0033A0"/>
              </a:buClr>
              <a:buSzPct val="70000"/>
            </a:pPr>
            <a:endParaRPr lang="en-CA" altLang="en-US" sz="1900" dirty="0"/>
          </a:p>
        </p:txBody>
      </p:sp>
      <p:pic>
        <p:nvPicPr>
          <p:cNvPr id="43013" name="Picture 7"/>
          <p:cNvPicPr>
            <a:picLocks noChangeAspect="1" noChangeArrowheads="1"/>
          </p:cNvPicPr>
          <p:nvPr/>
        </p:nvPicPr>
        <p:blipFill>
          <a:blip r:embed="rId3"/>
          <a:srcRect l="21696" t="19820" r="28683" b="15479"/>
          <a:stretch>
            <a:fillRect/>
          </a:stretch>
        </p:blipFill>
        <p:spPr bwMode="auto">
          <a:xfrm>
            <a:off x="5694363" y="1081088"/>
            <a:ext cx="2952750" cy="324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3"/>
          <a:srcRect l="2623" t="32655" r="59761" b="4224"/>
          <a:stretch>
            <a:fillRect/>
          </a:stretch>
        </p:blipFill>
        <p:spPr bwMode="auto">
          <a:xfrm>
            <a:off x="3149600" y="2085975"/>
            <a:ext cx="2928938" cy="2454275"/>
          </a:xfrm>
          <a:prstGeom prst="rect">
            <a:avLst/>
          </a:prstGeom>
          <a:noFill/>
          <a:ln w="9525">
            <a:noFill/>
            <a:miter lim="800000"/>
            <a:headEnd/>
            <a:tailEnd/>
          </a:ln>
        </p:spPr>
      </p:pic>
      <p:sp>
        <p:nvSpPr>
          <p:cNvPr id="2" name="Title 1"/>
          <p:cNvSpPr>
            <a:spLocks noGrp="1"/>
          </p:cNvSpPr>
          <p:nvPr>
            <p:ph type="title"/>
          </p:nvPr>
        </p:nvSpPr>
        <p:spPr>
          <a:xfrm>
            <a:off x="1981200" y="361950"/>
            <a:ext cx="7772400" cy="539750"/>
          </a:xfrm>
        </p:spPr>
        <p:txBody>
          <a:bodyPr/>
          <a:lstStyle/>
          <a:p>
            <a:pPr eaLnBrk="1" fontAlgn="auto" hangingPunct="1">
              <a:spcAft>
                <a:spcPts val="0"/>
              </a:spcAft>
              <a:defRPr/>
            </a:pPr>
            <a:r>
              <a:rPr lang="en-US" dirty="0" smtClean="0">
                <a:solidFill>
                  <a:srgbClr val="9C1F2D"/>
                </a:solidFill>
              </a:rPr>
              <a:t>Febrile respiratory illness</a:t>
            </a:r>
            <a:endParaRPr lang="en-US" dirty="0">
              <a:solidFill>
                <a:srgbClr val="9C1F2D"/>
              </a:solidFill>
            </a:endParaRPr>
          </a:p>
        </p:txBody>
      </p:sp>
      <p:sp>
        <p:nvSpPr>
          <p:cNvPr id="44036" name="Slide Number Placeholder 2"/>
          <p:cNvSpPr>
            <a:spLocks noGrp="1"/>
          </p:cNvSpPr>
          <p:nvPr>
            <p:ph type="sldNum" sz="quarter" idx="10"/>
          </p:nvPr>
        </p:nvSpPr>
        <p:spPr bwMode="auto">
          <a:noFill/>
          <a:ln>
            <a:miter lim="800000"/>
            <a:headEnd/>
            <a:tailEnd/>
          </a:ln>
        </p:spPr>
        <p:txBody>
          <a:bodyPr/>
          <a:lstStyle/>
          <a:p>
            <a:fld id="{99676896-482A-4197-B18B-0A6640B9C4FF}" type="slidenum">
              <a:rPr lang="en-US" altLang="en-US"/>
              <a:pPr/>
              <a:t>27</a:t>
            </a:fld>
            <a:endParaRPr lang="en-US" altLang="en-US"/>
          </a:p>
        </p:txBody>
      </p:sp>
      <p:sp>
        <p:nvSpPr>
          <p:cNvPr id="44037" name="Rectangle 3"/>
          <p:cNvSpPr txBox="1">
            <a:spLocks/>
          </p:cNvSpPr>
          <p:nvPr/>
        </p:nvSpPr>
        <p:spPr bwMode="auto">
          <a:xfrm>
            <a:off x="619125" y="1016000"/>
            <a:ext cx="8229600" cy="2185988"/>
          </a:xfrm>
          <a:prstGeom prst="rect">
            <a:avLst/>
          </a:prstGeom>
          <a:noFill/>
          <a:ln w="9525">
            <a:noFill/>
            <a:miter lim="800000"/>
            <a:headEnd/>
            <a:tailEnd/>
          </a:ln>
        </p:spPr>
        <p:txBody>
          <a:bodyPr/>
          <a:lstStyle/>
          <a:p>
            <a:pPr marL="287338" indent="-287338" eaLnBrk="1" hangingPunct="1">
              <a:spcAft>
                <a:spcPts val="1200"/>
              </a:spcAft>
              <a:buClr>
                <a:srgbClr val="9C1F2D"/>
              </a:buClr>
              <a:buSzPct val="70000"/>
              <a:buFont typeface="Lucida Grande"/>
              <a:buChar char="▶"/>
            </a:pPr>
            <a:r>
              <a:rPr lang="en-CA" altLang="en-US" sz="2000" dirty="0" smtClean="0"/>
              <a:t>All </a:t>
            </a:r>
            <a:r>
              <a:rPr lang="en-CA" altLang="en-US" sz="2000" dirty="0"/>
              <a:t>patients should be assessed daily for fever accompanied by new/worsening cough or shortness of breath </a:t>
            </a:r>
          </a:p>
          <a:p>
            <a:pPr marL="287338" indent="-287338" eaLnBrk="1" hangingPunct="1">
              <a:spcAft>
                <a:spcPts val="1200"/>
              </a:spcAft>
              <a:buClr>
                <a:srgbClr val="0033A0"/>
              </a:buClr>
              <a:buSzPct val="70000"/>
              <a:buFont typeface="Arial" pitchFamily="34" charset="0"/>
              <a:buNone/>
            </a:pPr>
            <a:endParaRPr lang="en-US" alt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38150"/>
            <a:ext cx="7772400" cy="539750"/>
          </a:xfrm>
        </p:spPr>
        <p:txBody>
          <a:bodyPr/>
          <a:lstStyle/>
          <a:p>
            <a:pPr eaLnBrk="1" fontAlgn="auto" hangingPunct="1">
              <a:spcAft>
                <a:spcPts val="0"/>
              </a:spcAft>
              <a:defRPr/>
            </a:pPr>
            <a:r>
              <a:rPr lang="en-US" dirty="0" smtClean="0">
                <a:solidFill>
                  <a:srgbClr val="9C1F2D"/>
                </a:solidFill>
              </a:rPr>
              <a:t>Antibiotic Resistant Organisms (ARO)</a:t>
            </a:r>
            <a:endParaRPr lang="en-US" dirty="0">
              <a:solidFill>
                <a:srgbClr val="9C1F2D"/>
              </a:solidFill>
            </a:endParaRPr>
          </a:p>
        </p:txBody>
      </p:sp>
      <p:sp>
        <p:nvSpPr>
          <p:cNvPr id="45059" name="Slide Number Placeholder 2"/>
          <p:cNvSpPr>
            <a:spLocks noGrp="1"/>
          </p:cNvSpPr>
          <p:nvPr>
            <p:ph type="sldNum" sz="quarter" idx="10"/>
          </p:nvPr>
        </p:nvSpPr>
        <p:spPr bwMode="auto">
          <a:noFill/>
          <a:ln>
            <a:miter lim="800000"/>
            <a:headEnd/>
            <a:tailEnd/>
          </a:ln>
        </p:spPr>
        <p:txBody>
          <a:bodyPr/>
          <a:lstStyle/>
          <a:p>
            <a:fld id="{C9927440-CE0F-4C0A-B40A-029D477FFA4F}" type="slidenum">
              <a:rPr lang="en-US" altLang="en-US"/>
              <a:pPr/>
              <a:t>28</a:t>
            </a:fld>
            <a:endParaRPr lang="en-US" altLang="en-US"/>
          </a:p>
        </p:txBody>
      </p:sp>
      <p:sp>
        <p:nvSpPr>
          <p:cNvPr id="45060" name="Rectangle 3"/>
          <p:cNvSpPr txBox="1">
            <a:spLocks/>
          </p:cNvSpPr>
          <p:nvPr/>
        </p:nvSpPr>
        <p:spPr bwMode="auto">
          <a:xfrm>
            <a:off x="609600" y="1047750"/>
            <a:ext cx="8534400" cy="2901950"/>
          </a:xfrm>
          <a:prstGeom prst="rect">
            <a:avLst/>
          </a:prstGeom>
          <a:noFill/>
          <a:ln w="9525">
            <a:noFill/>
            <a:miter lim="800000"/>
            <a:headEnd/>
            <a:tailEnd/>
          </a:ln>
        </p:spPr>
        <p:txBody>
          <a:bodyPr/>
          <a:lstStyle/>
          <a:p>
            <a:pPr marL="287338" indent="-287338" eaLnBrk="1" hangingPunct="1">
              <a:spcAft>
                <a:spcPts val="1200"/>
              </a:spcAft>
              <a:buClr>
                <a:srgbClr val="0033A0"/>
              </a:buClr>
              <a:buSzPct val="70000"/>
              <a:buFont typeface="Arial" pitchFamily="34" charset="0"/>
              <a:buNone/>
            </a:pPr>
            <a:r>
              <a:rPr lang="en-CA" altLang="en-US" sz="2000" dirty="0" smtClean="0"/>
              <a:t>AROs include:</a:t>
            </a:r>
            <a:endParaRPr lang="en-CA" altLang="en-US" sz="2000" dirty="0"/>
          </a:p>
          <a:p>
            <a:pPr marL="287338" indent="-287338" eaLnBrk="1" hangingPunct="1">
              <a:spcAft>
                <a:spcPts val="1200"/>
              </a:spcAft>
              <a:buClr>
                <a:srgbClr val="9C1F2D"/>
              </a:buClr>
              <a:buSzPct val="70000"/>
              <a:buFont typeface="Lucida Grande"/>
              <a:buChar char="▶"/>
            </a:pPr>
            <a:r>
              <a:rPr lang="en-CA" altLang="en-US" sz="2000" dirty="0" smtClean="0">
                <a:solidFill>
                  <a:srgbClr val="9C1F2D"/>
                </a:solidFill>
              </a:rPr>
              <a:t>MRSA</a:t>
            </a:r>
            <a:r>
              <a:rPr lang="en-CA" altLang="en-US" sz="2000" dirty="0" smtClean="0"/>
              <a:t> (</a:t>
            </a:r>
            <a:r>
              <a:rPr lang="en-CA" altLang="en-US" sz="2000" dirty="0" err="1" smtClean="0"/>
              <a:t>Methicillin</a:t>
            </a:r>
            <a:r>
              <a:rPr lang="en-CA" altLang="en-US" sz="2000" dirty="0" smtClean="0"/>
              <a:t> Resistant Staphylococcus </a:t>
            </a:r>
            <a:r>
              <a:rPr lang="en-CA" altLang="en-US" sz="2000" dirty="0" err="1" smtClean="0"/>
              <a:t>Aureus</a:t>
            </a:r>
            <a:r>
              <a:rPr lang="en-CA" altLang="en-US" sz="2000" dirty="0" smtClean="0"/>
              <a:t>)</a:t>
            </a:r>
            <a:endParaRPr lang="en-CA" altLang="en-US" sz="2000" dirty="0"/>
          </a:p>
          <a:p>
            <a:pPr marL="287338" indent="-287338" eaLnBrk="1" hangingPunct="1">
              <a:spcAft>
                <a:spcPts val="1200"/>
              </a:spcAft>
              <a:buClr>
                <a:srgbClr val="9C1F2D"/>
              </a:buClr>
              <a:buSzPct val="70000"/>
              <a:buFont typeface="Lucida Grande"/>
              <a:buChar char="▶"/>
            </a:pPr>
            <a:r>
              <a:rPr lang="en-CA" altLang="en-US" sz="2000" dirty="0" smtClean="0">
                <a:solidFill>
                  <a:srgbClr val="9C1F2D"/>
                </a:solidFill>
              </a:rPr>
              <a:t>ESBL</a:t>
            </a:r>
            <a:r>
              <a:rPr lang="en-CA" altLang="en-US" sz="2000" dirty="0" smtClean="0"/>
              <a:t> (Extended Spectrum Beta-</a:t>
            </a:r>
            <a:r>
              <a:rPr lang="en-CA" altLang="en-US" sz="2000" dirty="0" err="1" smtClean="0"/>
              <a:t>Lactamase</a:t>
            </a:r>
            <a:r>
              <a:rPr lang="en-CA" altLang="en-US" sz="2000" dirty="0" smtClean="0"/>
              <a:t>)</a:t>
            </a:r>
            <a:endParaRPr lang="en-CA" altLang="en-US" sz="2000" dirty="0"/>
          </a:p>
          <a:p>
            <a:pPr marL="287338" indent="-287338" eaLnBrk="1" hangingPunct="1">
              <a:spcAft>
                <a:spcPts val="1200"/>
              </a:spcAft>
              <a:buClr>
                <a:srgbClr val="9C1F2D"/>
              </a:buClr>
              <a:buSzPct val="70000"/>
              <a:buFont typeface="Lucida Grande"/>
              <a:buChar char="▶"/>
            </a:pPr>
            <a:r>
              <a:rPr lang="en-US" altLang="en-US" sz="2000" dirty="0" smtClean="0">
                <a:solidFill>
                  <a:srgbClr val="9C1F2D"/>
                </a:solidFill>
              </a:rPr>
              <a:t>MDRO</a:t>
            </a:r>
            <a:r>
              <a:rPr lang="en-US" altLang="en-US" sz="2000" dirty="0" smtClean="0"/>
              <a:t> (Multi-drug Resistant Organisms)</a:t>
            </a:r>
            <a:endParaRPr lang="en-CA" altLang="en-US" sz="2000" dirty="0"/>
          </a:p>
          <a:p>
            <a:pPr marL="287338" indent="-287338" eaLnBrk="1" hangingPunct="1">
              <a:spcAft>
                <a:spcPts val="1200"/>
              </a:spcAft>
              <a:buClr>
                <a:srgbClr val="9C1F2D"/>
              </a:buClr>
              <a:buSzPct val="70000"/>
              <a:buFont typeface="Lucida Grande"/>
              <a:buChar char="▶"/>
            </a:pPr>
            <a:r>
              <a:rPr lang="en-CA" altLang="en-US" sz="2000" dirty="0" smtClean="0">
                <a:solidFill>
                  <a:srgbClr val="9C1F2D"/>
                </a:solidFill>
              </a:rPr>
              <a:t>CPE</a:t>
            </a:r>
            <a:r>
              <a:rPr lang="en-CA" altLang="en-US" sz="2000" dirty="0" smtClean="0"/>
              <a:t> (</a:t>
            </a:r>
            <a:r>
              <a:rPr lang="en-CA" altLang="en-US" sz="2000" dirty="0" err="1" smtClean="0"/>
              <a:t>Carbapenemase</a:t>
            </a:r>
            <a:r>
              <a:rPr lang="en-CA" altLang="en-US" sz="2000" dirty="0" smtClean="0"/>
              <a:t>-producing </a:t>
            </a:r>
            <a:r>
              <a:rPr lang="en-CA" altLang="en-US" sz="2000" dirty="0" err="1" smtClean="0"/>
              <a:t>Enterobacteriaceae</a:t>
            </a:r>
            <a:r>
              <a:rPr lang="en-CA" altLang="en-US" sz="2000" dirty="0" smtClean="0"/>
              <a:t>)</a:t>
            </a:r>
          </a:p>
          <a:p>
            <a:pPr marL="287338" indent="-287338" eaLnBrk="1" hangingPunct="1">
              <a:spcAft>
                <a:spcPts val="1200"/>
              </a:spcAft>
              <a:buClr>
                <a:srgbClr val="0033A0"/>
              </a:buClr>
              <a:buSzPct val="70000"/>
            </a:pPr>
            <a:r>
              <a:rPr lang="en-CA" altLang="en-US" sz="1800" i="1" dirty="0" smtClean="0"/>
              <a:t>AROs can cause blood stream infections, pneumonias, UTIs, soft tissue, and various intra-abdominal infections. Bacterial resistance makes them difficult to treat</a:t>
            </a:r>
          </a:p>
          <a:p>
            <a:pPr marL="287338" indent="-287338" eaLnBrk="1" hangingPunct="1">
              <a:spcAft>
                <a:spcPts val="1200"/>
              </a:spcAft>
              <a:buClr>
                <a:srgbClr val="0033A0"/>
              </a:buClr>
              <a:buSzPct val="70000"/>
            </a:pPr>
            <a:endParaRPr lang="en-CA" alt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1950"/>
            <a:ext cx="7772400" cy="539750"/>
          </a:xfrm>
        </p:spPr>
        <p:txBody>
          <a:bodyPr/>
          <a:lstStyle/>
          <a:p>
            <a:pPr eaLnBrk="1" fontAlgn="auto" hangingPunct="1">
              <a:spcAft>
                <a:spcPts val="0"/>
              </a:spcAft>
              <a:defRPr/>
            </a:pPr>
            <a:r>
              <a:rPr lang="en-US" dirty="0" smtClean="0">
                <a:solidFill>
                  <a:srgbClr val="9C1F2D"/>
                </a:solidFill>
              </a:rPr>
              <a:t>MRSA</a:t>
            </a:r>
            <a:endParaRPr lang="en-US" dirty="0">
              <a:solidFill>
                <a:srgbClr val="9C1F2D"/>
              </a:solidFill>
            </a:endParaRPr>
          </a:p>
        </p:txBody>
      </p:sp>
      <p:sp>
        <p:nvSpPr>
          <p:cNvPr id="46083" name="Slide Number Placeholder 2"/>
          <p:cNvSpPr>
            <a:spLocks noGrp="1"/>
          </p:cNvSpPr>
          <p:nvPr>
            <p:ph type="sldNum" sz="quarter" idx="10"/>
          </p:nvPr>
        </p:nvSpPr>
        <p:spPr bwMode="auto">
          <a:noFill/>
          <a:ln>
            <a:miter lim="800000"/>
            <a:headEnd/>
            <a:tailEnd/>
          </a:ln>
        </p:spPr>
        <p:txBody>
          <a:bodyPr/>
          <a:lstStyle/>
          <a:p>
            <a:fld id="{612F40C6-8876-4AD5-8BCA-A5539F86C4D8}" type="slidenum">
              <a:rPr lang="en-US" altLang="en-US"/>
              <a:pPr/>
              <a:t>29</a:t>
            </a:fld>
            <a:endParaRPr lang="en-US" altLang="en-US"/>
          </a:p>
        </p:txBody>
      </p:sp>
      <p:sp>
        <p:nvSpPr>
          <p:cNvPr id="46084" name="Rectangle 3"/>
          <p:cNvSpPr txBox="1">
            <a:spLocks/>
          </p:cNvSpPr>
          <p:nvPr/>
        </p:nvSpPr>
        <p:spPr bwMode="auto">
          <a:xfrm>
            <a:off x="625475" y="1016000"/>
            <a:ext cx="8229600" cy="3290888"/>
          </a:xfrm>
          <a:prstGeom prst="rect">
            <a:avLst/>
          </a:prstGeom>
          <a:noFill/>
          <a:ln w="9525">
            <a:noFill/>
            <a:miter lim="800000"/>
            <a:headEnd/>
            <a:tailEnd/>
          </a:ln>
        </p:spPr>
        <p:txBody>
          <a:bodyPr/>
          <a:lstStyle/>
          <a:p>
            <a:pPr marL="287338" indent="-287338" eaLnBrk="1" hangingPunct="1">
              <a:spcAft>
                <a:spcPts val="1200"/>
              </a:spcAft>
              <a:buClr>
                <a:srgbClr val="9C1F2D"/>
              </a:buClr>
              <a:buSzPct val="100000"/>
              <a:buFont typeface="Arial" pitchFamily="34" charset="0"/>
              <a:buChar char="•"/>
            </a:pPr>
            <a:r>
              <a:rPr lang="en-CA" altLang="en-US" sz="2200" dirty="0" smtClean="0"/>
              <a:t>Staphylococcus </a:t>
            </a:r>
            <a:r>
              <a:rPr lang="en-CA" altLang="en-US" sz="2200" i="1" dirty="0" err="1"/>
              <a:t>aureus</a:t>
            </a:r>
            <a:r>
              <a:rPr lang="en-CA" altLang="en-US" sz="2200" i="1" dirty="0"/>
              <a:t> </a:t>
            </a:r>
            <a:r>
              <a:rPr lang="en-CA" altLang="en-US" sz="2200" dirty="0"/>
              <a:t>resistant to all of the beta-</a:t>
            </a:r>
            <a:r>
              <a:rPr lang="en-CA" altLang="en-US" sz="2200" dirty="0" err="1"/>
              <a:t>lactam</a:t>
            </a:r>
            <a:r>
              <a:rPr lang="en-CA" altLang="en-US" sz="2200" dirty="0"/>
              <a:t> classes of antibiotics </a:t>
            </a:r>
          </a:p>
          <a:p>
            <a:pPr marL="287338" indent="-287338" eaLnBrk="1" hangingPunct="1">
              <a:spcAft>
                <a:spcPts val="1200"/>
              </a:spcAft>
              <a:buClr>
                <a:srgbClr val="9C1F2D"/>
              </a:buClr>
              <a:buSzPct val="100000"/>
              <a:buFont typeface="Arial" pitchFamily="34" charset="0"/>
              <a:buChar char="•"/>
            </a:pPr>
            <a:r>
              <a:rPr lang="en-CA" altLang="en-US" sz="2200" dirty="0"/>
              <a:t>Staphylococcus </a:t>
            </a:r>
            <a:r>
              <a:rPr lang="en-CA" altLang="en-US" sz="2200" i="1" dirty="0" err="1"/>
              <a:t>aureus</a:t>
            </a:r>
            <a:r>
              <a:rPr lang="en-CA" altLang="en-US" sz="2200" i="1" dirty="0"/>
              <a:t> </a:t>
            </a:r>
            <a:r>
              <a:rPr lang="en-CA" altLang="en-US" sz="2200" dirty="0"/>
              <a:t>can live in the nose, </a:t>
            </a:r>
            <a:r>
              <a:rPr lang="en-CA" altLang="en-US" sz="2200" dirty="0" err="1"/>
              <a:t>axilla</a:t>
            </a:r>
            <a:r>
              <a:rPr lang="en-CA" altLang="en-US" sz="2200" dirty="0"/>
              <a:t>, groin and rectum</a:t>
            </a:r>
          </a:p>
          <a:p>
            <a:pPr marL="287338" indent="-287338" eaLnBrk="1" hangingPunct="1">
              <a:spcAft>
                <a:spcPts val="1200"/>
              </a:spcAft>
              <a:buClr>
                <a:srgbClr val="9C1F2D"/>
              </a:buClr>
              <a:buSzPct val="100000"/>
              <a:buFont typeface="Arial" pitchFamily="34" charset="0"/>
              <a:buChar char="•"/>
            </a:pPr>
            <a:r>
              <a:rPr lang="en-CA" altLang="en-US" sz="2200" dirty="0"/>
              <a:t>Spread of MRSA occurs through direct contact between persons or through contact with contaminated objects or surfaces</a:t>
            </a:r>
            <a:endParaRPr lang="en-US" altLang="en-US" sz="2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0"/>
          </p:nvPr>
        </p:nvSpPr>
        <p:spPr bwMode="auto">
          <a:noFill/>
          <a:ln>
            <a:miter lim="800000"/>
            <a:headEnd/>
            <a:tailEnd/>
          </a:ln>
        </p:spPr>
        <p:txBody>
          <a:bodyPr/>
          <a:lstStyle/>
          <a:p>
            <a:fld id="{24999611-E064-4A65-AB96-7411D2405C99}" type="slidenum">
              <a:rPr lang="en-US" altLang="en-US"/>
              <a:pPr/>
              <a:t>3</a:t>
            </a:fld>
            <a:endParaRPr lang="en-US" altLang="en-US"/>
          </a:p>
        </p:txBody>
      </p:sp>
      <p:grpSp>
        <p:nvGrpSpPr>
          <p:cNvPr id="2" name="Group 54"/>
          <p:cNvGrpSpPr>
            <a:grpSpLocks/>
          </p:cNvGrpSpPr>
          <p:nvPr/>
        </p:nvGrpSpPr>
        <p:grpSpPr bwMode="auto">
          <a:xfrm>
            <a:off x="1338263" y="161925"/>
            <a:ext cx="6297612" cy="4738688"/>
            <a:chOff x="2920318" y="220844"/>
            <a:chExt cx="6297326" cy="4737782"/>
          </a:xfrm>
        </p:grpSpPr>
        <p:grpSp>
          <p:nvGrpSpPr>
            <p:cNvPr id="4" name="Group 52"/>
            <p:cNvGrpSpPr>
              <a:grpSpLocks/>
            </p:cNvGrpSpPr>
            <p:nvPr/>
          </p:nvGrpSpPr>
          <p:grpSpPr bwMode="auto">
            <a:xfrm>
              <a:off x="5130459" y="220844"/>
              <a:ext cx="2236398" cy="1380890"/>
              <a:chOff x="5130459" y="220844"/>
              <a:chExt cx="2236398" cy="1380890"/>
            </a:xfrm>
          </p:grpSpPr>
          <p:grpSp>
            <p:nvGrpSpPr>
              <p:cNvPr id="5" name="Group 5"/>
              <p:cNvGrpSpPr>
                <a:grpSpLocks/>
              </p:cNvGrpSpPr>
              <p:nvPr/>
            </p:nvGrpSpPr>
            <p:grpSpPr bwMode="auto">
              <a:xfrm>
                <a:off x="5130459" y="220844"/>
                <a:ext cx="2236398" cy="1380890"/>
                <a:chOff x="1728" y="528"/>
                <a:chExt cx="2064" cy="1040"/>
              </a:xfrm>
            </p:grpSpPr>
            <p:pic>
              <p:nvPicPr>
                <p:cNvPr id="18466"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28" y="528"/>
                  <a:ext cx="2064" cy="1040"/>
                </a:xfrm>
                <a:prstGeom prst="rect">
                  <a:avLst/>
                </a:prstGeom>
                <a:noFill/>
                <a:ln w="9525">
                  <a:noFill/>
                  <a:miter lim="800000"/>
                  <a:headEnd/>
                  <a:tailEnd/>
                </a:ln>
              </p:spPr>
            </p:pic>
            <p:sp>
              <p:nvSpPr>
                <p:cNvPr id="18467" name="Text Box 7"/>
                <p:cNvSpPr txBox="1">
                  <a:spLocks noChangeArrowheads="1"/>
                </p:cNvSpPr>
                <p:nvPr/>
              </p:nvSpPr>
              <p:spPr bwMode="auto">
                <a:xfrm>
                  <a:off x="1920" y="796"/>
                  <a:ext cx="1728" cy="288"/>
                </a:xfrm>
                <a:prstGeom prst="rect">
                  <a:avLst/>
                </a:prstGeom>
                <a:noFill/>
                <a:ln w="12700" cap="sq" algn="ctr">
                  <a:noFill/>
                  <a:miter lim="800000"/>
                  <a:headEnd/>
                  <a:tailEnd/>
                </a:ln>
              </p:spPr>
              <p:txBody>
                <a:bodyPr>
                  <a:spAutoFit/>
                </a:bodyPr>
                <a:lstStyle/>
                <a:p>
                  <a:pPr algn="ctr">
                    <a:spcBef>
                      <a:spcPct val="50000"/>
                    </a:spcBef>
                  </a:pPr>
                  <a:r>
                    <a:rPr lang="en-CA" altLang="en-US" sz="1200" b="1">
                      <a:latin typeface="Calibri" pitchFamily="34" charset="0"/>
                    </a:rPr>
                    <a:t>Infectious Agent</a:t>
                  </a:r>
                </a:p>
                <a:p>
                  <a:pPr algn="ctr"/>
                  <a:endParaRPr lang="en-US" altLang="en-US" sz="1200">
                    <a:latin typeface="Calibri" pitchFamily="34" charset="0"/>
                  </a:endParaRPr>
                </a:p>
              </p:txBody>
            </p:sp>
          </p:grpSp>
          <p:sp>
            <p:nvSpPr>
              <p:cNvPr id="18465" name="Text Box 25"/>
              <p:cNvSpPr txBox="1">
                <a:spLocks noChangeArrowheads="1"/>
              </p:cNvSpPr>
              <p:nvPr/>
            </p:nvSpPr>
            <p:spPr bwMode="auto">
              <a:xfrm>
                <a:off x="5397504" y="757622"/>
                <a:ext cx="1742042" cy="457200"/>
              </a:xfrm>
              <a:prstGeom prst="rect">
                <a:avLst/>
              </a:prstGeom>
              <a:noFill/>
              <a:ln w="12700" cap="sq" algn="ctr">
                <a:noFill/>
                <a:miter lim="800000"/>
                <a:headEnd/>
                <a:tailEnd/>
              </a:ln>
            </p:spPr>
            <p:txBody>
              <a:bodyPr>
                <a:spAutoFit/>
              </a:bodyPr>
              <a:lstStyle/>
              <a:p>
                <a:pPr algn="ctr"/>
                <a:r>
                  <a:rPr lang="en-CA" altLang="en-US" sz="1200">
                    <a:latin typeface="Calibri" pitchFamily="34" charset="0"/>
                  </a:rPr>
                  <a:t>Bacteria, Fungi, Viruses,</a:t>
                </a:r>
              </a:p>
              <a:p>
                <a:pPr algn="ctr"/>
                <a:r>
                  <a:rPr lang="en-CA" altLang="en-US" sz="1200">
                    <a:latin typeface="Calibri" pitchFamily="34" charset="0"/>
                  </a:rPr>
                  <a:t>Parasites, Prions</a:t>
                </a:r>
                <a:endParaRPr lang="en-US" altLang="en-US" sz="1200">
                  <a:latin typeface="Calibri" pitchFamily="34" charset="0"/>
                </a:endParaRPr>
              </a:p>
            </p:txBody>
          </p:sp>
        </p:grpSp>
        <p:grpSp>
          <p:nvGrpSpPr>
            <p:cNvPr id="6" name="Group 53"/>
            <p:cNvGrpSpPr>
              <a:grpSpLocks/>
            </p:cNvGrpSpPr>
            <p:nvPr/>
          </p:nvGrpSpPr>
          <p:grpSpPr bwMode="auto">
            <a:xfrm>
              <a:off x="5173161" y="3510405"/>
              <a:ext cx="2237461" cy="1448221"/>
              <a:chOff x="5173161" y="3510405"/>
              <a:chExt cx="2237461" cy="1448221"/>
            </a:xfrm>
          </p:grpSpPr>
          <p:grpSp>
            <p:nvGrpSpPr>
              <p:cNvPr id="7" name="Group 14"/>
              <p:cNvGrpSpPr>
                <a:grpSpLocks/>
              </p:cNvGrpSpPr>
              <p:nvPr/>
            </p:nvGrpSpPr>
            <p:grpSpPr bwMode="auto">
              <a:xfrm>
                <a:off x="5173161" y="3510405"/>
                <a:ext cx="2237461" cy="1448221"/>
                <a:chOff x="960" y="2544"/>
                <a:chExt cx="2064" cy="1040"/>
              </a:xfrm>
            </p:grpSpPr>
            <p:pic>
              <p:nvPicPr>
                <p:cNvPr id="18462" name="Picture 1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60" y="2544"/>
                  <a:ext cx="2064" cy="1040"/>
                </a:xfrm>
                <a:prstGeom prst="rect">
                  <a:avLst/>
                </a:prstGeom>
                <a:noFill/>
                <a:ln w="9525">
                  <a:noFill/>
                  <a:miter lim="800000"/>
                  <a:headEnd/>
                  <a:tailEnd/>
                </a:ln>
              </p:spPr>
            </p:pic>
            <p:sp>
              <p:nvSpPr>
                <p:cNvPr id="18463" name="Text Box 16"/>
                <p:cNvSpPr txBox="1">
                  <a:spLocks noChangeArrowheads="1"/>
                </p:cNvSpPr>
                <p:nvPr/>
              </p:nvSpPr>
              <p:spPr bwMode="auto">
                <a:xfrm>
                  <a:off x="1140" y="2852"/>
                  <a:ext cx="1728" cy="173"/>
                </a:xfrm>
                <a:prstGeom prst="rect">
                  <a:avLst/>
                </a:prstGeom>
                <a:noFill/>
                <a:ln w="12700" cap="sq" algn="ctr">
                  <a:noFill/>
                  <a:miter lim="800000"/>
                  <a:headEnd/>
                  <a:tailEnd/>
                </a:ln>
              </p:spPr>
              <p:txBody>
                <a:bodyPr>
                  <a:spAutoFit/>
                </a:bodyPr>
                <a:lstStyle/>
                <a:p>
                  <a:pPr algn="ctr">
                    <a:spcBef>
                      <a:spcPct val="50000"/>
                    </a:spcBef>
                  </a:pPr>
                  <a:r>
                    <a:rPr lang="en-CA" altLang="en-US" sz="1200" b="1"/>
                    <a:t>Modes of </a:t>
                  </a:r>
                  <a:r>
                    <a:rPr lang="en-CA" altLang="en-US" sz="1200" b="1">
                      <a:latin typeface="Calibri" pitchFamily="34" charset="0"/>
                    </a:rPr>
                    <a:t>Transmission</a:t>
                  </a:r>
                </a:p>
              </p:txBody>
            </p:sp>
          </p:grpSp>
          <p:sp>
            <p:nvSpPr>
              <p:cNvPr id="18461" name="Text Box 28"/>
              <p:cNvSpPr txBox="1">
                <a:spLocks noChangeArrowheads="1"/>
              </p:cNvSpPr>
              <p:nvPr/>
            </p:nvSpPr>
            <p:spPr bwMode="auto">
              <a:xfrm>
                <a:off x="5392099" y="4086589"/>
                <a:ext cx="1813325" cy="738664"/>
              </a:xfrm>
              <a:prstGeom prst="rect">
                <a:avLst/>
              </a:prstGeom>
              <a:noFill/>
              <a:ln w="12700" cap="sq" algn="ctr">
                <a:noFill/>
                <a:miter lim="800000"/>
                <a:headEnd/>
                <a:tailEnd/>
              </a:ln>
            </p:spPr>
            <p:txBody>
              <a:bodyPr>
                <a:spAutoFit/>
              </a:bodyPr>
              <a:lstStyle/>
              <a:p>
                <a:pPr algn="ctr"/>
                <a:r>
                  <a:rPr lang="en-CA" altLang="en-US" sz="1200">
                    <a:latin typeface="Calibri" pitchFamily="34" charset="0"/>
                  </a:rPr>
                  <a:t>Contact, Droplet, Airborne</a:t>
                </a:r>
                <a:endParaRPr lang="en-US" altLang="en-US" sz="1200">
                  <a:latin typeface="Calibri" pitchFamily="34" charset="0"/>
                </a:endParaRPr>
              </a:p>
              <a:p>
                <a:pPr algn="ctr">
                  <a:spcBef>
                    <a:spcPct val="50000"/>
                  </a:spcBef>
                </a:pPr>
                <a:endParaRPr lang="en-US" altLang="en-US" sz="1200"/>
              </a:p>
            </p:txBody>
          </p:sp>
        </p:grpSp>
        <p:grpSp>
          <p:nvGrpSpPr>
            <p:cNvPr id="8" name="Group 32"/>
            <p:cNvGrpSpPr>
              <a:grpSpLocks/>
            </p:cNvGrpSpPr>
            <p:nvPr/>
          </p:nvGrpSpPr>
          <p:grpSpPr bwMode="auto">
            <a:xfrm>
              <a:off x="2920318" y="1076247"/>
              <a:ext cx="2764167" cy="1415336"/>
              <a:chOff x="457200" y="1066800"/>
              <a:chExt cx="3276600" cy="1651000"/>
            </a:xfrm>
          </p:grpSpPr>
          <p:grpSp>
            <p:nvGrpSpPr>
              <p:cNvPr id="9" name="Group 20"/>
              <p:cNvGrpSpPr>
                <a:grpSpLocks/>
              </p:cNvGrpSpPr>
              <p:nvPr/>
            </p:nvGrpSpPr>
            <p:grpSpPr bwMode="auto">
              <a:xfrm rot="-2628604">
                <a:off x="457200" y="1066800"/>
                <a:ext cx="3276600" cy="1651000"/>
                <a:chOff x="384" y="2256"/>
                <a:chExt cx="2064" cy="1040"/>
              </a:xfrm>
            </p:grpSpPr>
            <p:pic>
              <p:nvPicPr>
                <p:cNvPr id="18458" name="Picture 2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4" y="2256"/>
                  <a:ext cx="2064" cy="1040"/>
                </a:xfrm>
                <a:prstGeom prst="rect">
                  <a:avLst/>
                </a:prstGeom>
                <a:noFill/>
                <a:ln w="9525">
                  <a:noFill/>
                  <a:miter lim="800000"/>
                  <a:headEnd/>
                  <a:tailEnd/>
                </a:ln>
              </p:spPr>
            </p:pic>
            <p:sp>
              <p:nvSpPr>
                <p:cNvPr id="18459" name="Text Box 22"/>
                <p:cNvSpPr txBox="1">
                  <a:spLocks noChangeArrowheads="1"/>
                </p:cNvSpPr>
                <p:nvPr/>
              </p:nvSpPr>
              <p:spPr bwMode="auto">
                <a:xfrm>
                  <a:off x="527" y="2542"/>
                  <a:ext cx="1728" cy="173"/>
                </a:xfrm>
                <a:prstGeom prst="rect">
                  <a:avLst/>
                </a:prstGeom>
                <a:noFill/>
                <a:ln w="12700" cap="sq" algn="ctr">
                  <a:noFill/>
                  <a:miter lim="800000"/>
                  <a:headEnd/>
                  <a:tailEnd/>
                </a:ln>
              </p:spPr>
              <p:txBody>
                <a:bodyPr>
                  <a:spAutoFit/>
                </a:bodyPr>
                <a:lstStyle/>
                <a:p>
                  <a:pPr algn="ctr">
                    <a:spcBef>
                      <a:spcPct val="50000"/>
                    </a:spcBef>
                  </a:pPr>
                  <a:r>
                    <a:rPr lang="en-CA" altLang="en-US" sz="1200" b="1">
                      <a:latin typeface="Calibri" pitchFamily="34" charset="0"/>
                    </a:rPr>
                    <a:t>Susceptible Host</a:t>
                  </a:r>
                </a:p>
              </p:txBody>
            </p:sp>
          </p:grpSp>
          <p:sp>
            <p:nvSpPr>
              <p:cNvPr id="18457" name="Text Box 30"/>
              <p:cNvSpPr txBox="1">
                <a:spLocks noChangeArrowheads="1"/>
              </p:cNvSpPr>
              <p:nvPr/>
            </p:nvSpPr>
            <p:spPr bwMode="auto">
              <a:xfrm rot="-2545885">
                <a:off x="976051" y="1681012"/>
                <a:ext cx="2514599" cy="731838"/>
              </a:xfrm>
              <a:prstGeom prst="rect">
                <a:avLst/>
              </a:prstGeom>
              <a:noFill/>
              <a:ln w="12700" cap="sq" algn="ctr">
                <a:noFill/>
                <a:miter lim="800000"/>
                <a:headEnd/>
                <a:tailEnd/>
              </a:ln>
            </p:spPr>
            <p:txBody>
              <a:bodyPr>
                <a:spAutoFit/>
              </a:bodyPr>
              <a:lstStyle/>
              <a:p>
                <a:pPr algn="ctr"/>
                <a:r>
                  <a:rPr lang="en-CA" altLang="en-US" sz="1200" dirty="0" err="1">
                    <a:latin typeface="Calibri" pitchFamily="34" charset="0"/>
                  </a:rPr>
                  <a:t>Immunosuppression</a:t>
                </a:r>
                <a:r>
                  <a:rPr lang="en-CA" altLang="en-US" sz="1200" dirty="0">
                    <a:latin typeface="Calibri" pitchFamily="34" charset="0"/>
                  </a:rPr>
                  <a:t>, Diabetes,</a:t>
                </a:r>
              </a:p>
              <a:p>
                <a:pPr algn="ctr"/>
                <a:r>
                  <a:rPr lang="en-CA" altLang="en-US" sz="1200" dirty="0">
                    <a:latin typeface="Calibri" pitchFamily="34" charset="0"/>
                  </a:rPr>
                  <a:t>Burns, Surgery, Age</a:t>
                </a:r>
                <a:endParaRPr lang="en-US" altLang="en-US" sz="1200" dirty="0">
                  <a:latin typeface="Calibri" pitchFamily="34" charset="0"/>
                </a:endParaRPr>
              </a:p>
              <a:p>
                <a:pPr algn="ctr">
                  <a:spcBef>
                    <a:spcPct val="50000"/>
                  </a:spcBef>
                </a:pPr>
                <a:endParaRPr lang="en-US" altLang="en-US" sz="1200" dirty="0">
                  <a:latin typeface="Calibri" pitchFamily="34" charset="0"/>
                </a:endParaRPr>
              </a:p>
            </p:txBody>
          </p:sp>
        </p:grpSp>
        <p:grpSp>
          <p:nvGrpSpPr>
            <p:cNvPr id="10" name="Group 37"/>
            <p:cNvGrpSpPr>
              <a:grpSpLocks/>
            </p:cNvGrpSpPr>
            <p:nvPr/>
          </p:nvGrpSpPr>
          <p:grpSpPr bwMode="auto">
            <a:xfrm>
              <a:off x="3559408" y="2516134"/>
              <a:ext cx="1564914" cy="2398819"/>
              <a:chOff x="1219200" y="2590800"/>
              <a:chExt cx="1651000" cy="3276600"/>
            </a:xfrm>
          </p:grpSpPr>
          <p:grpSp>
            <p:nvGrpSpPr>
              <p:cNvPr id="11" name="Group 17"/>
              <p:cNvGrpSpPr>
                <a:grpSpLocks/>
              </p:cNvGrpSpPr>
              <p:nvPr/>
            </p:nvGrpSpPr>
            <p:grpSpPr bwMode="auto">
              <a:xfrm rot="2839828">
                <a:off x="406400" y="3403600"/>
                <a:ext cx="3276600" cy="1651000"/>
                <a:chOff x="384" y="2256"/>
                <a:chExt cx="2064" cy="1040"/>
              </a:xfrm>
            </p:grpSpPr>
            <p:pic>
              <p:nvPicPr>
                <p:cNvPr id="18454" name="Picture 1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4" y="2256"/>
                  <a:ext cx="2064" cy="1040"/>
                </a:xfrm>
                <a:prstGeom prst="rect">
                  <a:avLst/>
                </a:prstGeom>
                <a:noFill/>
                <a:ln w="9525">
                  <a:noFill/>
                  <a:miter lim="800000"/>
                  <a:headEnd/>
                  <a:tailEnd/>
                </a:ln>
              </p:spPr>
            </p:pic>
            <p:sp>
              <p:nvSpPr>
                <p:cNvPr id="18455" name="Text Box 19"/>
                <p:cNvSpPr txBox="1">
                  <a:spLocks noChangeArrowheads="1"/>
                </p:cNvSpPr>
                <p:nvPr/>
              </p:nvSpPr>
              <p:spPr bwMode="auto">
                <a:xfrm>
                  <a:off x="513" y="2519"/>
                  <a:ext cx="1728" cy="288"/>
                </a:xfrm>
                <a:prstGeom prst="rect">
                  <a:avLst/>
                </a:prstGeom>
                <a:noFill/>
                <a:ln w="12700" cap="sq" algn="ctr">
                  <a:noFill/>
                  <a:miter lim="800000"/>
                  <a:headEnd/>
                  <a:tailEnd/>
                </a:ln>
              </p:spPr>
              <p:txBody>
                <a:bodyPr>
                  <a:spAutoFit/>
                </a:bodyPr>
                <a:lstStyle/>
                <a:p>
                  <a:pPr algn="ctr">
                    <a:spcBef>
                      <a:spcPct val="50000"/>
                    </a:spcBef>
                  </a:pPr>
                  <a:r>
                    <a:rPr lang="en-CA" altLang="en-US" sz="1200" b="1"/>
                    <a:t>Portals of Entry</a:t>
                  </a:r>
                </a:p>
                <a:p>
                  <a:pPr algn="ctr"/>
                  <a:endParaRPr lang="en-US" altLang="en-US" sz="1200"/>
                </a:p>
              </p:txBody>
            </p:sp>
          </p:grpSp>
          <p:sp>
            <p:nvSpPr>
              <p:cNvPr id="18453" name="Text Box 29"/>
              <p:cNvSpPr txBox="1">
                <a:spLocks noChangeArrowheads="1"/>
              </p:cNvSpPr>
              <p:nvPr/>
            </p:nvSpPr>
            <p:spPr bwMode="auto">
              <a:xfrm rot="2775009">
                <a:off x="616075" y="3947902"/>
                <a:ext cx="2895601" cy="457200"/>
              </a:xfrm>
              <a:prstGeom prst="rect">
                <a:avLst/>
              </a:prstGeom>
              <a:noFill/>
              <a:ln w="12700" cap="sq" algn="ctr">
                <a:noFill/>
                <a:miter lim="800000"/>
                <a:headEnd/>
                <a:tailEnd/>
              </a:ln>
            </p:spPr>
            <p:txBody>
              <a:bodyPr>
                <a:spAutoFit/>
              </a:bodyPr>
              <a:lstStyle/>
              <a:p>
                <a:pPr algn="ctr"/>
                <a:r>
                  <a:rPr lang="en-CA" altLang="en-US" sz="1200">
                    <a:latin typeface="Calibri" pitchFamily="34" charset="0"/>
                  </a:rPr>
                  <a:t>Mucous membrane, Respiratory</a:t>
                </a:r>
              </a:p>
              <a:p>
                <a:pPr algn="ctr"/>
                <a:r>
                  <a:rPr lang="en-CA" altLang="en-US" sz="1200">
                    <a:latin typeface="Calibri" pitchFamily="34" charset="0"/>
                  </a:rPr>
                  <a:t>GI, Broken Skin</a:t>
                </a:r>
                <a:endParaRPr lang="en-US" altLang="en-US" sz="1200">
                  <a:latin typeface="Calibri" pitchFamily="34" charset="0"/>
                </a:endParaRPr>
              </a:p>
            </p:txBody>
          </p:sp>
        </p:grpSp>
        <p:grpSp>
          <p:nvGrpSpPr>
            <p:cNvPr id="12" name="Group 42"/>
            <p:cNvGrpSpPr>
              <a:grpSpLocks/>
            </p:cNvGrpSpPr>
            <p:nvPr/>
          </p:nvGrpSpPr>
          <p:grpSpPr bwMode="auto">
            <a:xfrm>
              <a:off x="6702533" y="1109706"/>
              <a:ext cx="2515111" cy="1363417"/>
              <a:chOff x="5105400" y="1066800"/>
              <a:chExt cx="3276600" cy="1651000"/>
            </a:xfrm>
          </p:grpSpPr>
          <p:grpSp>
            <p:nvGrpSpPr>
              <p:cNvPr id="13" name="Group 8"/>
              <p:cNvGrpSpPr>
                <a:grpSpLocks/>
              </p:cNvGrpSpPr>
              <p:nvPr/>
            </p:nvGrpSpPr>
            <p:grpSpPr bwMode="auto">
              <a:xfrm rot="2533206">
                <a:off x="5105400" y="1066800"/>
                <a:ext cx="3276600" cy="1651000"/>
                <a:chOff x="1872" y="1344"/>
                <a:chExt cx="2064" cy="1040"/>
              </a:xfrm>
            </p:grpSpPr>
            <p:pic>
              <p:nvPicPr>
                <p:cNvPr id="18450"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72" y="1344"/>
                  <a:ext cx="2064" cy="1040"/>
                </a:xfrm>
                <a:prstGeom prst="rect">
                  <a:avLst/>
                </a:prstGeom>
                <a:noFill/>
                <a:ln w="9525">
                  <a:noFill/>
                  <a:miter lim="800000"/>
                  <a:headEnd/>
                  <a:tailEnd/>
                </a:ln>
              </p:spPr>
            </p:pic>
            <p:sp>
              <p:nvSpPr>
                <p:cNvPr id="18451" name="Text Box 10"/>
                <p:cNvSpPr txBox="1">
                  <a:spLocks noChangeArrowheads="1"/>
                </p:cNvSpPr>
                <p:nvPr/>
              </p:nvSpPr>
              <p:spPr bwMode="auto">
                <a:xfrm>
                  <a:off x="2064" y="1680"/>
                  <a:ext cx="1728" cy="288"/>
                </a:xfrm>
                <a:prstGeom prst="rect">
                  <a:avLst/>
                </a:prstGeom>
                <a:noFill/>
                <a:ln w="12700" cap="sq" algn="ctr">
                  <a:noFill/>
                  <a:miter lim="800000"/>
                  <a:headEnd/>
                  <a:tailEnd/>
                </a:ln>
              </p:spPr>
              <p:txBody>
                <a:bodyPr>
                  <a:spAutoFit/>
                </a:bodyPr>
                <a:lstStyle/>
                <a:p>
                  <a:pPr algn="ctr">
                    <a:spcBef>
                      <a:spcPct val="50000"/>
                    </a:spcBef>
                  </a:pPr>
                  <a:r>
                    <a:rPr lang="en-CA" altLang="en-US" sz="1200" b="1">
                      <a:latin typeface="Calibri" pitchFamily="34" charset="0"/>
                    </a:rPr>
                    <a:t>Re</a:t>
                  </a:r>
                  <a:r>
                    <a:rPr lang="en-CA" altLang="en-US" sz="1200" b="1"/>
                    <a:t>servoirs</a:t>
                  </a:r>
                </a:p>
                <a:p>
                  <a:pPr algn="ctr"/>
                  <a:endParaRPr lang="en-US" altLang="en-US" sz="1200"/>
                </a:p>
              </p:txBody>
            </p:sp>
          </p:grpSp>
          <p:sp>
            <p:nvSpPr>
              <p:cNvPr id="18449" name="Text Box 26"/>
              <p:cNvSpPr txBox="1">
                <a:spLocks noChangeArrowheads="1"/>
              </p:cNvSpPr>
              <p:nvPr/>
            </p:nvSpPr>
            <p:spPr bwMode="auto">
              <a:xfrm rot="2448905">
                <a:off x="5791200" y="1905000"/>
                <a:ext cx="1828800" cy="274638"/>
              </a:xfrm>
              <a:prstGeom prst="rect">
                <a:avLst/>
              </a:prstGeom>
              <a:noFill/>
              <a:ln w="12700" cap="sq" algn="ctr">
                <a:noFill/>
                <a:miter lim="800000"/>
                <a:headEnd/>
                <a:tailEnd/>
              </a:ln>
            </p:spPr>
            <p:txBody>
              <a:bodyPr>
                <a:spAutoFit/>
              </a:bodyPr>
              <a:lstStyle/>
              <a:p>
                <a:pPr algn="ctr">
                  <a:spcBef>
                    <a:spcPct val="50000"/>
                  </a:spcBef>
                </a:pPr>
                <a:r>
                  <a:rPr lang="en-CA" altLang="en-US" sz="1200">
                    <a:latin typeface="Calibri" pitchFamily="34" charset="0"/>
                  </a:rPr>
                  <a:t>Peopl</a:t>
                </a:r>
                <a:r>
                  <a:rPr lang="en-CA" altLang="en-US" sz="1200"/>
                  <a:t>e, </a:t>
                </a:r>
                <a:r>
                  <a:rPr lang="en-CA" altLang="en-US" sz="1200">
                    <a:latin typeface="Calibri" pitchFamily="34" charset="0"/>
                  </a:rPr>
                  <a:t>Water, Food</a:t>
                </a:r>
                <a:endParaRPr lang="en-US" altLang="en-US" sz="1200">
                  <a:latin typeface="Calibri" pitchFamily="34" charset="0"/>
                </a:endParaRPr>
              </a:p>
            </p:txBody>
          </p:sp>
        </p:grpSp>
        <p:grpSp>
          <p:nvGrpSpPr>
            <p:cNvPr id="14" name="Group 47"/>
            <p:cNvGrpSpPr>
              <a:grpSpLocks/>
            </p:cNvGrpSpPr>
            <p:nvPr/>
          </p:nvGrpSpPr>
          <p:grpSpPr bwMode="auto">
            <a:xfrm>
              <a:off x="7468623" y="2460902"/>
              <a:ext cx="1532498" cy="2339803"/>
              <a:chOff x="5943600" y="2743200"/>
              <a:chExt cx="1965963" cy="3276600"/>
            </a:xfrm>
          </p:grpSpPr>
          <p:grpSp>
            <p:nvGrpSpPr>
              <p:cNvPr id="15" name="Group 11"/>
              <p:cNvGrpSpPr>
                <a:grpSpLocks/>
              </p:cNvGrpSpPr>
              <p:nvPr/>
            </p:nvGrpSpPr>
            <p:grpSpPr bwMode="auto">
              <a:xfrm rot="-2712499">
                <a:off x="5130800" y="3556000"/>
                <a:ext cx="3276600" cy="1651000"/>
                <a:chOff x="1728" y="2016"/>
                <a:chExt cx="2064" cy="1040"/>
              </a:xfrm>
            </p:grpSpPr>
            <p:pic>
              <p:nvPicPr>
                <p:cNvPr id="18446" name="Picture 1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28" y="2016"/>
                  <a:ext cx="2064" cy="1040"/>
                </a:xfrm>
                <a:prstGeom prst="rect">
                  <a:avLst/>
                </a:prstGeom>
                <a:noFill/>
                <a:ln w="9525">
                  <a:noFill/>
                  <a:miter lim="800000"/>
                  <a:headEnd/>
                  <a:tailEnd/>
                </a:ln>
              </p:spPr>
            </p:pic>
            <p:sp>
              <p:nvSpPr>
                <p:cNvPr id="18447" name="Text Box 13"/>
                <p:cNvSpPr txBox="1">
                  <a:spLocks noChangeArrowheads="1"/>
                </p:cNvSpPr>
                <p:nvPr/>
              </p:nvSpPr>
              <p:spPr bwMode="auto">
                <a:xfrm>
                  <a:off x="1925" y="2282"/>
                  <a:ext cx="1728" cy="173"/>
                </a:xfrm>
                <a:prstGeom prst="rect">
                  <a:avLst/>
                </a:prstGeom>
                <a:noFill/>
                <a:ln w="12700" cap="sq" algn="ctr">
                  <a:noFill/>
                  <a:miter lim="800000"/>
                  <a:headEnd/>
                  <a:tailEnd/>
                </a:ln>
              </p:spPr>
              <p:txBody>
                <a:bodyPr>
                  <a:spAutoFit/>
                </a:bodyPr>
                <a:lstStyle/>
                <a:p>
                  <a:pPr algn="ctr">
                    <a:spcBef>
                      <a:spcPct val="50000"/>
                    </a:spcBef>
                  </a:pPr>
                  <a:r>
                    <a:rPr lang="en-CA" altLang="en-US" sz="1200" b="1"/>
                    <a:t>Portals of </a:t>
                  </a:r>
                  <a:r>
                    <a:rPr lang="en-CA" altLang="en-US" sz="1200" b="1">
                      <a:latin typeface="Calibri" pitchFamily="34" charset="0"/>
                    </a:rPr>
                    <a:t>Exit</a:t>
                  </a:r>
                </a:p>
              </p:txBody>
            </p:sp>
          </p:grpSp>
          <p:sp>
            <p:nvSpPr>
              <p:cNvPr id="18445" name="Text Box 27"/>
              <p:cNvSpPr txBox="1">
                <a:spLocks noChangeArrowheads="1"/>
              </p:cNvSpPr>
              <p:nvPr/>
            </p:nvSpPr>
            <p:spPr bwMode="auto">
              <a:xfrm rot="-2560113">
                <a:off x="6004563" y="4059205"/>
                <a:ext cx="1905000" cy="731838"/>
              </a:xfrm>
              <a:prstGeom prst="rect">
                <a:avLst/>
              </a:prstGeom>
              <a:noFill/>
              <a:ln w="12700" cap="sq" algn="ctr">
                <a:noFill/>
                <a:miter lim="800000"/>
                <a:headEnd/>
                <a:tailEnd/>
              </a:ln>
            </p:spPr>
            <p:txBody>
              <a:bodyPr>
                <a:spAutoFit/>
              </a:bodyPr>
              <a:lstStyle/>
              <a:p>
                <a:pPr algn="ctr"/>
                <a:r>
                  <a:rPr lang="en-CA" altLang="en-US" sz="1200">
                    <a:latin typeface="Calibri" pitchFamily="34" charset="0"/>
                  </a:rPr>
                  <a:t>Blood, Secretions, </a:t>
                </a:r>
              </a:p>
              <a:p>
                <a:pPr algn="ctr"/>
                <a:r>
                  <a:rPr lang="en-CA" altLang="en-US" sz="1200">
                    <a:latin typeface="Calibri" pitchFamily="34" charset="0"/>
                  </a:rPr>
                  <a:t>Excretions, Skin</a:t>
                </a:r>
                <a:endParaRPr lang="en-US" altLang="en-US" sz="1200">
                  <a:latin typeface="Calibri" pitchFamily="34" charset="0"/>
                </a:endParaRPr>
              </a:p>
              <a:p>
                <a:pPr algn="ctr">
                  <a:spcBef>
                    <a:spcPct val="50000"/>
                  </a:spcBef>
                </a:pPr>
                <a:endParaRPr lang="en-US" altLang="en-US" sz="1200">
                  <a:latin typeface="Calibri" pitchFamily="34" charset="0"/>
                </a:endParaRPr>
              </a:p>
            </p:txBody>
          </p:sp>
        </p:grpSp>
      </p:grpSp>
      <p:sp>
        <p:nvSpPr>
          <p:cNvPr id="57" name="Text Box 23"/>
          <p:cNvSpPr txBox="1">
            <a:spLocks noChangeArrowheads="1"/>
          </p:cNvSpPr>
          <p:nvPr/>
        </p:nvSpPr>
        <p:spPr bwMode="auto">
          <a:xfrm>
            <a:off x="3187700" y="1643063"/>
            <a:ext cx="2924175" cy="1708150"/>
          </a:xfrm>
          <a:prstGeom prst="rect">
            <a:avLst/>
          </a:prstGeom>
          <a:noFill/>
          <a:ln w="12700" cap="sq" algn="ctr">
            <a:noFill/>
            <a:miter lim="800000"/>
            <a:headEnd/>
            <a:tailEnd/>
          </a:ln>
        </p:spPr>
        <p:txBody>
          <a:bodyPr>
            <a:spAutoFit/>
          </a:bodyPr>
          <a:lstStyle/>
          <a:p>
            <a:pPr algn="ctr">
              <a:spcBef>
                <a:spcPct val="50000"/>
              </a:spcBef>
            </a:pPr>
            <a:r>
              <a:rPr lang="en-CA" altLang="en-US" sz="3000" b="1" dirty="0">
                <a:solidFill>
                  <a:srgbClr val="9C1F2D"/>
                </a:solidFill>
                <a:latin typeface="Calibri" pitchFamily="34" charset="0"/>
              </a:rPr>
              <a:t>CHAIN </a:t>
            </a:r>
          </a:p>
          <a:p>
            <a:pPr algn="ctr">
              <a:spcBef>
                <a:spcPct val="50000"/>
              </a:spcBef>
            </a:pPr>
            <a:r>
              <a:rPr lang="en-CA" altLang="en-US" sz="3000" b="1" dirty="0">
                <a:solidFill>
                  <a:srgbClr val="9C1F2D"/>
                </a:solidFill>
                <a:latin typeface="Calibri" pitchFamily="34" charset="0"/>
              </a:rPr>
              <a:t>OF TRANSMISSION</a:t>
            </a:r>
            <a:endParaRPr lang="en-US" altLang="en-US" sz="3000" b="1" dirty="0">
              <a:solidFill>
                <a:srgbClr val="9C1F2D"/>
              </a:solidFill>
              <a:latin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2000"/>
                                        <p:tgtEl>
                                          <p:spTgt spid="57"/>
                                        </p:tgtEl>
                                      </p:cBhvr>
                                    </p:animEffect>
                                    <p:anim calcmode="lin" valueType="num">
                                      <p:cBhvr>
                                        <p:cTn id="8" dur="2000" fill="hold"/>
                                        <p:tgtEl>
                                          <p:spTgt spid="57"/>
                                        </p:tgtEl>
                                        <p:attrNameLst>
                                          <p:attrName>style.rotation</p:attrName>
                                        </p:attrNameLst>
                                      </p:cBhvr>
                                      <p:tavLst>
                                        <p:tav tm="0">
                                          <p:val>
                                            <p:fltVal val="720"/>
                                          </p:val>
                                        </p:tav>
                                        <p:tav tm="100000">
                                          <p:val>
                                            <p:fltVal val="0"/>
                                          </p:val>
                                        </p:tav>
                                      </p:tavLst>
                                    </p:anim>
                                    <p:anim calcmode="lin" valueType="num">
                                      <p:cBhvr>
                                        <p:cTn id="9" dur="2000" fill="hold"/>
                                        <p:tgtEl>
                                          <p:spTgt spid="57"/>
                                        </p:tgtEl>
                                        <p:attrNameLst>
                                          <p:attrName>ppt_h</p:attrName>
                                        </p:attrNameLst>
                                      </p:cBhvr>
                                      <p:tavLst>
                                        <p:tav tm="0">
                                          <p:val>
                                            <p:fltVal val="0"/>
                                          </p:val>
                                        </p:tav>
                                        <p:tav tm="100000">
                                          <p:val>
                                            <p:strVal val="#ppt_h"/>
                                          </p:val>
                                        </p:tav>
                                      </p:tavLst>
                                    </p:anim>
                                    <p:anim calcmode="lin" valueType="num">
                                      <p:cBhvr>
                                        <p:cTn id="10" dur="2000" fill="hold"/>
                                        <p:tgtEl>
                                          <p:spTgt spid="5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38150"/>
            <a:ext cx="7772400" cy="539750"/>
          </a:xfrm>
        </p:spPr>
        <p:txBody>
          <a:bodyPr/>
          <a:lstStyle/>
          <a:p>
            <a:pPr eaLnBrk="1" fontAlgn="auto" hangingPunct="1">
              <a:spcAft>
                <a:spcPts val="0"/>
              </a:spcAft>
              <a:defRPr/>
            </a:pPr>
            <a:r>
              <a:rPr lang="en-CA" altLang="en-US" dirty="0">
                <a:solidFill>
                  <a:srgbClr val="9C1F2D"/>
                </a:solidFill>
              </a:rPr>
              <a:t>Admission Screening for MRSA</a:t>
            </a:r>
            <a:endParaRPr lang="en-US" dirty="0">
              <a:solidFill>
                <a:srgbClr val="9C1F2D"/>
              </a:solidFill>
            </a:endParaRPr>
          </a:p>
        </p:txBody>
      </p:sp>
      <p:sp>
        <p:nvSpPr>
          <p:cNvPr id="47107" name="Slide Number Placeholder 2"/>
          <p:cNvSpPr>
            <a:spLocks noGrp="1"/>
          </p:cNvSpPr>
          <p:nvPr>
            <p:ph type="sldNum" sz="quarter" idx="10"/>
          </p:nvPr>
        </p:nvSpPr>
        <p:spPr bwMode="auto">
          <a:noFill/>
          <a:ln>
            <a:miter lim="800000"/>
            <a:headEnd/>
            <a:tailEnd/>
          </a:ln>
        </p:spPr>
        <p:txBody>
          <a:bodyPr/>
          <a:lstStyle/>
          <a:p>
            <a:fld id="{0B28B4BA-7C82-4BFC-8D66-A4A349F59C73}" type="slidenum">
              <a:rPr lang="en-US" altLang="en-US"/>
              <a:pPr/>
              <a:t>30</a:t>
            </a:fld>
            <a:endParaRPr lang="en-US" altLang="en-US"/>
          </a:p>
        </p:txBody>
      </p:sp>
      <p:sp>
        <p:nvSpPr>
          <p:cNvPr id="47108" name="Rectangle 3"/>
          <p:cNvSpPr txBox="1">
            <a:spLocks/>
          </p:cNvSpPr>
          <p:nvPr/>
        </p:nvSpPr>
        <p:spPr bwMode="auto">
          <a:xfrm>
            <a:off x="625475" y="1127125"/>
            <a:ext cx="8229600" cy="2990850"/>
          </a:xfrm>
          <a:prstGeom prst="rect">
            <a:avLst/>
          </a:prstGeom>
          <a:noFill/>
          <a:ln w="9525">
            <a:noFill/>
            <a:miter lim="800000"/>
            <a:headEnd/>
            <a:tailEnd/>
          </a:ln>
        </p:spPr>
        <p:txBody>
          <a:bodyPr/>
          <a:lstStyle/>
          <a:p>
            <a:pPr marL="287338" indent="-287338" eaLnBrk="1" hangingPunct="1">
              <a:spcAft>
                <a:spcPts val="1200"/>
              </a:spcAft>
              <a:buClr>
                <a:srgbClr val="9C1F2D"/>
              </a:buClr>
              <a:buSzPct val="100000"/>
              <a:buFont typeface="Arial" pitchFamily="34" charset="0"/>
              <a:buChar char="•"/>
            </a:pPr>
            <a:r>
              <a:rPr lang="en-US" altLang="en-US" sz="2000" dirty="0"/>
              <a:t>All patients admitted through the Emergency Department are screened for MRSA</a:t>
            </a:r>
          </a:p>
          <a:p>
            <a:pPr marL="287338" indent="-287338" eaLnBrk="1" hangingPunct="1">
              <a:spcAft>
                <a:spcPts val="1200"/>
              </a:spcAft>
              <a:buClr>
                <a:srgbClr val="9C1F2D"/>
              </a:buClr>
              <a:buSzPct val="100000"/>
              <a:buFont typeface="Arial" pitchFamily="34" charset="0"/>
              <a:buChar char="•"/>
            </a:pPr>
            <a:r>
              <a:rPr lang="en-US" altLang="en-US" sz="2000" dirty="0"/>
              <a:t>All patients admitted to </a:t>
            </a:r>
            <a:r>
              <a:rPr lang="en-US" altLang="en-US" sz="2000" dirty="0" smtClean="0"/>
              <a:t>critical care </a:t>
            </a:r>
            <a:r>
              <a:rPr lang="en-US" altLang="en-US" sz="2000" dirty="0"/>
              <a:t>screened for MRSA (including transfers from another TOH unit)</a:t>
            </a:r>
          </a:p>
          <a:p>
            <a:pPr marL="287338" indent="-287338" eaLnBrk="1" hangingPunct="1">
              <a:spcAft>
                <a:spcPts val="1200"/>
              </a:spcAft>
              <a:buClr>
                <a:srgbClr val="9C1F2D"/>
              </a:buClr>
              <a:buSzPct val="100000"/>
              <a:buFont typeface="Arial" pitchFamily="34" charset="0"/>
              <a:buChar char="•"/>
            </a:pPr>
            <a:r>
              <a:rPr lang="en-US" altLang="en-US" sz="2000" dirty="0" smtClean="0"/>
              <a:t>All </a:t>
            </a:r>
            <a:r>
              <a:rPr lang="en-US" altLang="en-US" sz="2000" dirty="0"/>
              <a:t>direct transfers are screened for </a:t>
            </a:r>
            <a:r>
              <a:rPr lang="en-US" altLang="en-US" sz="2000" dirty="0" smtClean="0"/>
              <a:t>MRSA </a:t>
            </a:r>
            <a:r>
              <a:rPr lang="en-US" altLang="en-US" sz="2000" i="1" dirty="0" smtClean="0"/>
              <a:t>(direct transfers include pts from; hospitals, long-term/chronic care facilities, group home, prison, TOH campuses, homeless shelters, seniors residence, etc) </a:t>
            </a:r>
            <a:endParaRPr lang="en-US" altLang="en-US" sz="2000" i="1" dirty="0">
              <a:latin typeface="Arial Black"/>
            </a:endParaRPr>
          </a:p>
          <a:p>
            <a:pPr marL="287338" indent="-287338" eaLnBrk="1" hangingPunct="1">
              <a:spcAft>
                <a:spcPts val="1200"/>
              </a:spcAft>
              <a:buClr>
                <a:srgbClr val="0033A0"/>
              </a:buClr>
              <a:buSzPct val="70000"/>
              <a:buFont typeface="Arial" pitchFamily="34" charset="0"/>
              <a:buNone/>
            </a:pPr>
            <a:endParaRPr lang="en-CA"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1950"/>
            <a:ext cx="7772400" cy="539750"/>
          </a:xfrm>
        </p:spPr>
        <p:txBody>
          <a:bodyPr/>
          <a:lstStyle/>
          <a:p>
            <a:pPr eaLnBrk="1" fontAlgn="auto" hangingPunct="1">
              <a:spcAft>
                <a:spcPts val="0"/>
              </a:spcAft>
              <a:defRPr/>
            </a:pPr>
            <a:r>
              <a:rPr lang="en-US" altLang="en-US" dirty="0">
                <a:solidFill>
                  <a:srgbClr val="9C1F2D"/>
                </a:solidFill>
              </a:rPr>
              <a:t>Admission Screening for MRSA</a:t>
            </a:r>
            <a:endParaRPr lang="en-US" dirty="0">
              <a:solidFill>
                <a:srgbClr val="9C1F2D"/>
              </a:solidFill>
            </a:endParaRPr>
          </a:p>
        </p:txBody>
      </p:sp>
      <p:sp>
        <p:nvSpPr>
          <p:cNvPr id="49155" name="Slide Number Placeholder 2"/>
          <p:cNvSpPr>
            <a:spLocks noGrp="1"/>
          </p:cNvSpPr>
          <p:nvPr>
            <p:ph type="sldNum" sz="quarter" idx="10"/>
          </p:nvPr>
        </p:nvSpPr>
        <p:spPr bwMode="auto">
          <a:noFill/>
          <a:ln>
            <a:miter lim="800000"/>
            <a:headEnd/>
            <a:tailEnd/>
          </a:ln>
        </p:spPr>
        <p:txBody>
          <a:bodyPr/>
          <a:lstStyle/>
          <a:p>
            <a:fld id="{7FF5A674-8BC1-43EB-A28E-575E8E7E38FA}" type="slidenum">
              <a:rPr lang="en-US" altLang="en-US"/>
              <a:pPr/>
              <a:t>31</a:t>
            </a:fld>
            <a:endParaRPr lang="en-US" altLang="en-US"/>
          </a:p>
        </p:txBody>
      </p:sp>
      <p:sp>
        <p:nvSpPr>
          <p:cNvPr id="49156" name="Rectangle 3"/>
          <p:cNvSpPr txBox="1">
            <a:spLocks/>
          </p:cNvSpPr>
          <p:nvPr/>
        </p:nvSpPr>
        <p:spPr bwMode="auto">
          <a:xfrm>
            <a:off x="644525" y="1450975"/>
            <a:ext cx="4038600" cy="2116138"/>
          </a:xfrm>
          <a:prstGeom prst="rect">
            <a:avLst/>
          </a:prstGeom>
          <a:noFill/>
          <a:ln w="9525">
            <a:noFill/>
            <a:miter lim="800000"/>
            <a:headEnd/>
            <a:tailEnd/>
          </a:ln>
        </p:spPr>
        <p:txBody>
          <a:bodyPr/>
          <a:lstStyle/>
          <a:p>
            <a:pPr marL="287338" indent="-287338" eaLnBrk="1" hangingPunct="1">
              <a:spcAft>
                <a:spcPts val="1200"/>
              </a:spcAft>
              <a:buClr>
                <a:srgbClr val="9C1F2D"/>
              </a:buClr>
              <a:buSzPct val="70000"/>
              <a:buFont typeface="Arial" pitchFamily="34" charset="0"/>
              <a:buNone/>
            </a:pPr>
            <a:r>
              <a:rPr lang="en-CA" altLang="en-US" sz="2000" dirty="0"/>
              <a:t>MRSA</a:t>
            </a:r>
          </a:p>
          <a:p>
            <a:pPr marL="287338" indent="-287338" eaLnBrk="1" hangingPunct="1">
              <a:spcAft>
                <a:spcPts val="1200"/>
              </a:spcAft>
              <a:buClr>
                <a:srgbClr val="9C1F2D"/>
              </a:buClr>
              <a:buSzPct val="100000"/>
              <a:buFont typeface="Arial" pitchFamily="34" charset="0"/>
              <a:buChar char="•"/>
            </a:pPr>
            <a:r>
              <a:rPr lang="en-CA" altLang="en-US" sz="2000" dirty="0"/>
              <a:t>Swab </a:t>
            </a:r>
            <a:r>
              <a:rPr lang="en-CA" altLang="en-US" sz="2000" dirty="0" smtClean="0"/>
              <a:t>rectum and nose</a:t>
            </a:r>
            <a:endParaRPr lang="en-CA" altLang="en-US" sz="2000" dirty="0"/>
          </a:p>
          <a:p>
            <a:pPr marL="287338" indent="-287338" eaLnBrk="1" hangingPunct="1">
              <a:spcAft>
                <a:spcPts val="1200"/>
              </a:spcAft>
              <a:buClr>
                <a:srgbClr val="9C1F2D"/>
              </a:buClr>
              <a:buSzPct val="100000"/>
              <a:buFont typeface="Arial" pitchFamily="34" charset="0"/>
              <a:buChar char="•"/>
            </a:pPr>
            <a:r>
              <a:rPr lang="en-CA" altLang="en-US" sz="2000" dirty="0"/>
              <a:t>If wounds or insertion sites, pick 2 and swab</a:t>
            </a:r>
          </a:p>
          <a:p>
            <a:pPr marL="287338" indent="-287338" eaLnBrk="1" hangingPunct="1">
              <a:spcAft>
                <a:spcPts val="1200"/>
              </a:spcAft>
              <a:buClr>
                <a:srgbClr val="0033A0"/>
              </a:buClr>
              <a:buSzPct val="70000"/>
              <a:buFont typeface="Arial" pitchFamily="34" charset="0"/>
              <a:buNone/>
            </a:pPr>
            <a:endParaRPr lang="en-CA" altLang="en-US" sz="2800" dirty="0"/>
          </a:p>
          <a:p>
            <a:pPr marL="287338" indent="-287338" eaLnBrk="1" hangingPunct="1">
              <a:spcAft>
                <a:spcPts val="1200"/>
              </a:spcAft>
              <a:buClr>
                <a:srgbClr val="0033A0"/>
              </a:buClr>
              <a:buSzPct val="70000"/>
              <a:buFont typeface="Arial" pitchFamily="34" charset="0"/>
              <a:buNone/>
            </a:pPr>
            <a:endParaRPr lang="en-CA" altLang="en-US" sz="2800" dirty="0"/>
          </a:p>
          <a:p>
            <a:pPr marL="287338" indent="-287338" eaLnBrk="1" hangingPunct="1">
              <a:spcAft>
                <a:spcPts val="1200"/>
              </a:spcAft>
              <a:buClr>
                <a:srgbClr val="0033A0"/>
              </a:buClr>
              <a:buSzPct val="70000"/>
              <a:buFont typeface="Arial" pitchFamily="34" charset="0"/>
              <a:buNone/>
            </a:pPr>
            <a:endParaRPr lang="en-CA" altLang="en-US" sz="2800" dirty="0"/>
          </a:p>
          <a:p>
            <a:pPr marL="287338" indent="-287338" eaLnBrk="1" hangingPunct="1">
              <a:spcAft>
                <a:spcPts val="1200"/>
              </a:spcAft>
              <a:buClr>
                <a:srgbClr val="0033A0"/>
              </a:buClr>
              <a:buSzPct val="70000"/>
              <a:buFont typeface="Arial" pitchFamily="34" charset="0"/>
              <a:buNone/>
            </a:pPr>
            <a:endParaRPr lang="en-CA" altLang="en-US" sz="2800" dirty="0"/>
          </a:p>
        </p:txBody>
      </p:sp>
      <p:pic>
        <p:nvPicPr>
          <p:cNvPr id="49157" name="Picture 10"/>
          <p:cNvPicPr>
            <a:picLocks noGrp="1" noChangeAspect="1" noChangeArrowheads="1"/>
          </p:cNvPicPr>
          <p:nvPr>
            <p:ph sz="quarter" idx="4294967295"/>
          </p:nvPr>
        </p:nvPicPr>
        <p:blipFill>
          <a:blip r:embed="rId3"/>
          <a:srcRect l="51244" t="5869" r="24362" b="38229"/>
          <a:stretch>
            <a:fillRect/>
          </a:stretch>
        </p:blipFill>
        <p:spPr>
          <a:xfrm>
            <a:off x="2147483647" y="2147483647"/>
            <a:ext cx="2147482688" cy="2147482688"/>
          </a:xfrm>
        </p:spPr>
      </p:pic>
      <p:pic>
        <p:nvPicPr>
          <p:cNvPr id="49158" name="Picture 13"/>
          <p:cNvPicPr>
            <a:picLocks noGrp="1" noChangeAspect="1" noChangeArrowheads="1"/>
          </p:cNvPicPr>
          <p:nvPr>
            <p:ph sz="quarter" idx="4294967295"/>
          </p:nvPr>
        </p:nvPicPr>
        <p:blipFill>
          <a:blip r:embed="rId3"/>
          <a:srcRect l="51244" t="5869" r="24362" b="38229"/>
          <a:stretch>
            <a:fillRect/>
          </a:stretch>
        </p:blipFill>
        <p:spPr>
          <a:xfrm>
            <a:off x="2147483647" y="1727771500"/>
            <a:ext cx="2147482688" cy="2147483647"/>
          </a:xfrm>
        </p:spPr>
      </p:pic>
      <p:pic>
        <p:nvPicPr>
          <p:cNvPr id="49159" name="Picture 2"/>
          <p:cNvPicPr>
            <a:picLocks noChangeAspect="1"/>
          </p:cNvPicPr>
          <p:nvPr/>
        </p:nvPicPr>
        <p:blipFill>
          <a:blip r:embed="rId4"/>
          <a:srcRect l="20650" t="34213" r="67966" b="41628"/>
          <a:stretch>
            <a:fillRect/>
          </a:stretch>
        </p:blipFill>
        <p:spPr bwMode="auto">
          <a:xfrm>
            <a:off x="4875213" y="1504950"/>
            <a:ext cx="2047875" cy="2468563"/>
          </a:xfrm>
          <a:prstGeom prst="rect">
            <a:avLst/>
          </a:prstGeom>
          <a:noFill/>
          <a:ln w="9525">
            <a:noFill/>
            <a:miter lim="800000"/>
            <a:headEnd/>
            <a:tailEnd/>
          </a:ln>
        </p:spPr>
      </p:pic>
      <p:pic>
        <p:nvPicPr>
          <p:cNvPr id="49160" name="Picture 9"/>
          <p:cNvPicPr>
            <a:picLocks noChangeAspect="1"/>
          </p:cNvPicPr>
          <p:nvPr/>
        </p:nvPicPr>
        <p:blipFill>
          <a:blip r:embed="rId4"/>
          <a:srcRect l="19987" t="58640" r="67920" b="19048"/>
          <a:stretch>
            <a:fillRect/>
          </a:stretch>
        </p:blipFill>
        <p:spPr bwMode="auto">
          <a:xfrm>
            <a:off x="6923088" y="1504950"/>
            <a:ext cx="2070100" cy="241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1950"/>
            <a:ext cx="7772400" cy="539750"/>
          </a:xfrm>
        </p:spPr>
        <p:txBody>
          <a:bodyPr/>
          <a:lstStyle/>
          <a:p>
            <a:pPr eaLnBrk="1" fontAlgn="auto" hangingPunct="1">
              <a:spcAft>
                <a:spcPts val="0"/>
              </a:spcAft>
              <a:defRPr/>
            </a:pPr>
            <a:r>
              <a:rPr lang="en-US" altLang="en-US" dirty="0">
                <a:solidFill>
                  <a:srgbClr val="9C1F2D"/>
                </a:solidFill>
              </a:rPr>
              <a:t>Admission Screening for MRSA</a:t>
            </a:r>
            <a:endParaRPr lang="en-US" dirty="0">
              <a:solidFill>
                <a:srgbClr val="9C1F2D"/>
              </a:solidFill>
            </a:endParaRPr>
          </a:p>
        </p:txBody>
      </p:sp>
      <p:sp>
        <p:nvSpPr>
          <p:cNvPr id="48131" name="Slide Number Placeholder 2"/>
          <p:cNvSpPr>
            <a:spLocks noGrp="1"/>
          </p:cNvSpPr>
          <p:nvPr>
            <p:ph type="sldNum" sz="quarter" idx="10"/>
          </p:nvPr>
        </p:nvSpPr>
        <p:spPr bwMode="auto">
          <a:noFill/>
          <a:ln>
            <a:miter lim="800000"/>
            <a:headEnd/>
            <a:tailEnd/>
          </a:ln>
        </p:spPr>
        <p:txBody>
          <a:bodyPr/>
          <a:lstStyle/>
          <a:p>
            <a:fld id="{4412AF4A-61D5-4036-A7B9-90A3F1B3446B}" type="slidenum">
              <a:rPr lang="en-US" altLang="en-US"/>
              <a:pPr/>
              <a:t>32</a:t>
            </a:fld>
            <a:endParaRPr lang="en-US" altLang="en-US"/>
          </a:p>
        </p:txBody>
      </p:sp>
      <p:sp>
        <p:nvSpPr>
          <p:cNvPr id="48132" name="Text Box 6"/>
          <p:cNvSpPr txBox="1">
            <a:spLocks noChangeArrowheads="1"/>
          </p:cNvSpPr>
          <p:nvPr/>
        </p:nvSpPr>
        <p:spPr bwMode="auto">
          <a:xfrm>
            <a:off x="533400" y="3105150"/>
            <a:ext cx="7086600" cy="1200329"/>
          </a:xfrm>
          <a:prstGeom prst="rect">
            <a:avLst/>
          </a:prstGeom>
          <a:noFill/>
          <a:ln w="9525" algn="ctr">
            <a:noFill/>
            <a:miter lim="800000"/>
            <a:headEnd/>
            <a:tailEnd/>
          </a:ln>
        </p:spPr>
        <p:txBody>
          <a:bodyPr wrap="square">
            <a:spAutoFit/>
          </a:bodyPr>
          <a:lstStyle/>
          <a:p>
            <a:pPr eaLnBrk="1" hangingPunct="1"/>
            <a:r>
              <a:rPr lang="en-US" altLang="en-US" sz="1800" b="1" dirty="0">
                <a:latin typeface="+mn-lt"/>
              </a:rPr>
              <a:t>Nose </a:t>
            </a:r>
            <a:r>
              <a:rPr lang="en-US" altLang="en-US" sz="1800" b="1" dirty="0" smtClean="0">
                <a:latin typeface="+mn-lt"/>
              </a:rPr>
              <a:t>swab</a:t>
            </a:r>
          </a:p>
          <a:p>
            <a:pPr lvl="1" eaLnBrk="1" hangingPunct="1">
              <a:buClr>
                <a:srgbClr val="9C1F2D"/>
              </a:buClr>
              <a:buFont typeface="Arial" pitchFamily="34" charset="0"/>
              <a:buChar char="•"/>
            </a:pPr>
            <a:r>
              <a:rPr lang="en-US" altLang="en-US" sz="1800" dirty="0" smtClean="0">
                <a:latin typeface="+mn-lt"/>
              </a:rPr>
              <a:t> Use white swab </a:t>
            </a:r>
          </a:p>
          <a:p>
            <a:pPr lvl="1" eaLnBrk="1" hangingPunct="1">
              <a:buClr>
                <a:srgbClr val="9C1F2D"/>
              </a:buClr>
              <a:buFont typeface="Arial" pitchFamily="34" charset="0"/>
              <a:buChar char="•"/>
            </a:pPr>
            <a:r>
              <a:rPr lang="en-US" altLang="en-US" sz="1800" dirty="0" smtClean="0">
                <a:latin typeface="+mn-lt"/>
              </a:rPr>
              <a:t> Insert into nostrils (1-2cm) and rotate twice. </a:t>
            </a:r>
          </a:p>
          <a:p>
            <a:pPr lvl="1" eaLnBrk="1" hangingPunct="1">
              <a:buClr>
                <a:srgbClr val="9C1F2D"/>
              </a:buClr>
              <a:buFont typeface="Arial" pitchFamily="34" charset="0"/>
              <a:buChar char="•"/>
            </a:pPr>
            <a:r>
              <a:rPr lang="en-US" altLang="en-US" sz="1800" dirty="0" smtClean="0">
                <a:latin typeface="+mn-lt"/>
              </a:rPr>
              <a:t> Insert swab into tube and break off at colored break point line </a:t>
            </a:r>
            <a:endParaRPr lang="en-US" altLang="en-US" sz="1800" dirty="0">
              <a:latin typeface="+mn-lt"/>
            </a:endParaRPr>
          </a:p>
        </p:txBody>
      </p:sp>
      <p:grpSp>
        <p:nvGrpSpPr>
          <p:cNvPr id="3" name="Group 8"/>
          <p:cNvGrpSpPr>
            <a:grpSpLocks/>
          </p:cNvGrpSpPr>
          <p:nvPr/>
        </p:nvGrpSpPr>
        <p:grpSpPr bwMode="auto">
          <a:xfrm>
            <a:off x="7543800" y="2876550"/>
            <a:ext cx="1430337" cy="1562100"/>
            <a:chOff x="3600" y="816"/>
            <a:chExt cx="1632" cy="1287"/>
          </a:xfrm>
        </p:grpSpPr>
        <p:pic>
          <p:nvPicPr>
            <p:cNvPr id="48141" name="Picture 4" descr="nasal mucosa"/>
            <p:cNvPicPr>
              <a:picLocks noChangeAspect="1" noChangeArrowheads="1"/>
            </p:cNvPicPr>
            <p:nvPr/>
          </p:nvPicPr>
          <p:blipFill>
            <a:blip r:embed="rId3"/>
            <a:srcRect l="31667" b="35417"/>
            <a:stretch>
              <a:fillRect/>
            </a:stretch>
          </p:blipFill>
          <p:spPr bwMode="auto">
            <a:xfrm>
              <a:off x="3744" y="816"/>
              <a:ext cx="1488" cy="1125"/>
            </a:xfrm>
            <a:prstGeom prst="rect">
              <a:avLst/>
            </a:prstGeom>
            <a:noFill/>
            <a:ln w="28575">
              <a:solidFill>
                <a:schemeClr val="tx1"/>
              </a:solidFill>
              <a:miter lim="800000"/>
              <a:headEnd/>
              <a:tailEnd/>
            </a:ln>
          </p:spPr>
        </p:pic>
        <p:sp>
          <p:nvSpPr>
            <p:cNvPr id="48142" name="AutoShape 5"/>
            <p:cNvSpPr>
              <a:spLocks noChangeArrowheads="1"/>
            </p:cNvSpPr>
            <p:nvPr/>
          </p:nvSpPr>
          <p:spPr bwMode="auto">
            <a:xfrm rot="-3361329">
              <a:off x="3527" y="1705"/>
              <a:ext cx="615" cy="18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5370 h 21600"/>
                <a:gd name="T14" fmla="*/ 18896 w 21600"/>
                <a:gd name="T15" fmla="*/ 1623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vert="eaVert" wrap="none" anchor="ctr"/>
            <a:lstStyle/>
            <a:p>
              <a:endParaRPr lang="en-US"/>
            </a:p>
          </p:txBody>
        </p:sp>
        <p:sp>
          <p:nvSpPr>
            <p:cNvPr id="48143" name="AutoShape 6"/>
            <p:cNvSpPr>
              <a:spLocks noChangeArrowheads="1"/>
            </p:cNvSpPr>
            <p:nvPr/>
          </p:nvSpPr>
          <p:spPr bwMode="auto">
            <a:xfrm>
              <a:off x="3600" y="1776"/>
              <a:ext cx="381" cy="240"/>
            </a:xfrm>
            <a:prstGeom prst="curvedDownArrow">
              <a:avLst>
                <a:gd name="adj1" fmla="val 31750"/>
                <a:gd name="adj2" fmla="val 63500"/>
                <a:gd name="adj3" fmla="val 33333"/>
              </a:avLst>
            </a:prstGeom>
            <a:solidFill>
              <a:schemeClr val="accent2"/>
            </a:solidFill>
            <a:ln w="9525">
              <a:solidFill>
                <a:schemeClr val="accent2"/>
              </a:solidFill>
              <a:miter lim="800000"/>
              <a:headEnd/>
              <a:tailEnd/>
            </a:ln>
          </p:spPr>
          <p:txBody>
            <a:bodyPr wrap="none" anchor="ctr"/>
            <a:lstStyle/>
            <a:p>
              <a:pPr algn="ctr" eaLnBrk="1" hangingPunct="1"/>
              <a:endParaRPr lang="en-US" altLang="en-US" sz="2400">
                <a:solidFill>
                  <a:schemeClr val="accent2"/>
                </a:solidFill>
                <a:latin typeface="Times New Roman" pitchFamily="18" charset="0"/>
              </a:endParaRPr>
            </a:p>
          </p:txBody>
        </p:sp>
      </p:grpSp>
      <p:sp>
        <p:nvSpPr>
          <p:cNvPr id="48134" name="Text Box 7"/>
          <p:cNvSpPr txBox="1">
            <a:spLocks noChangeArrowheads="1"/>
          </p:cNvSpPr>
          <p:nvPr/>
        </p:nvSpPr>
        <p:spPr bwMode="auto">
          <a:xfrm>
            <a:off x="563562" y="1014413"/>
            <a:ext cx="6904038" cy="2031325"/>
          </a:xfrm>
          <a:prstGeom prst="rect">
            <a:avLst/>
          </a:prstGeom>
          <a:noFill/>
          <a:ln w="9525" algn="ctr">
            <a:noFill/>
            <a:miter lim="800000"/>
            <a:headEnd/>
            <a:tailEnd/>
          </a:ln>
        </p:spPr>
        <p:txBody>
          <a:bodyPr wrap="square">
            <a:spAutoFit/>
          </a:bodyPr>
          <a:lstStyle/>
          <a:p>
            <a:pPr eaLnBrk="1" hangingPunct="1"/>
            <a:r>
              <a:rPr lang="en-US" altLang="en-US" sz="1800" b="1" dirty="0">
                <a:latin typeface="Arial" pitchFamily="34" charset="0"/>
                <a:cs typeface="Arial" pitchFamily="34" charset="0"/>
              </a:rPr>
              <a:t>Rectal/stoma swab</a:t>
            </a:r>
          </a:p>
          <a:p>
            <a:pPr lvl="1" eaLnBrk="1" hangingPunct="1">
              <a:buClr>
                <a:srgbClr val="9C1F2D"/>
              </a:buClr>
              <a:buFontTx/>
              <a:buChar char="•"/>
            </a:pPr>
            <a:r>
              <a:rPr lang="en-US" altLang="en-US" sz="1800" dirty="0" smtClean="0">
                <a:latin typeface="Arial" pitchFamily="34" charset="0"/>
                <a:cs typeface="Arial" pitchFamily="34" charset="0"/>
              </a:rPr>
              <a:t> Use </a:t>
            </a:r>
            <a:r>
              <a:rPr lang="en-US" altLang="en-US" sz="1800" dirty="0">
                <a:latin typeface="Arial" pitchFamily="34" charset="0"/>
                <a:cs typeface="Arial" pitchFamily="34" charset="0"/>
              </a:rPr>
              <a:t>pink swab </a:t>
            </a:r>
          </a:p>
          <a:p>
            <a:pPr lvl="1" eaLnBrk="1" hangingPunct="1">
              <a:buClr>
                <a:srgbClr val="9C1F2D"/>
              </a:buClr>
              <a:buFontTx/>
              <a:buChar char="•"/>
            </a:pPr>
            <a:r>
              <a:rPr lang="en-US" altLang="en-US" sz="1800" dirty="0" smtClean="0">
                <a:latin typeface="Arial" pitchFamily="34" charset="0"/>
                <a:cs typeface="Arial" pitchFamily="34" charset="0"/>
              </a:rPr>
              <a:t> Pass </a:t>
            </a:r>
            <a:r>
              <a:rPr lang="en-US" altLang="en-US" sz="1800" dirty="0">
                <a:latin typeface="Arial" pitchFamily="34" charset="0"/>
                <a:cs typeface="Arial" pitchFamily="34" charset="0"/>
              </a:rPr>
              <a:t>anal sphincter (2-3cm)</a:t>
            </a:r>
          </a:p>
          <a:p>
            <a:pPr lvl="1" eaLnBrk="1" hangingPunct="1">
              <a:buClr>
                <a:srgbClr val="9C1F2D"/>
              </a:buClr>
              <a:buFontTx/>
              <a:buChar char="•"/>
            </a:pPr>
            <a:r>
              <a:rPr lang="en-US" altLang="en-US" sz="1800" dirty="0" smtClean="0">
                <a:latin typeface="Arial" pitchFamily="34" charset="0"/>
                <a:cs typeface="Arial" pitchFamily="34" charset="0"/>
              </a:rPr>
              <a:t> Rotate</a:t>
            </a:r>
            <a:endParaRPr lang="en-US" altLang="en-US" sz="1800" dirty="0">
              <a:latin typeface="Arial" pitchFamily="34" charset="0"/>
              <a:cs typeface="Arial" pitchFamily="34" charset="0"/>
            </a:endParaRPr>
          </a:p>
          <a:p>
            <a:pPr lvl="1" eaLnBrk="1" hangingPunct="1">
              <a:buClr>
                <a:srgbClr val="9C1F2D"/>
              </a:buClr>
              <a:buFontTx/>
              <a:buChar char="•"/>
            </a:pPr>
            <a:r>
              <a:rPr lang="en-US" altLang="en-US" sz="1800" dirty="0" smtClean="0">
                <a:latin typeface="Arial" pitchFamily="34" charset="0"/>
                <a:cs typeface="Arial" pitchFamily="34" charset="0"/>
              </a:rPr>
              <a:t> Insert </a:t>
            </a:r>
            <a:r>
              <a:rPr lang="en-US" altLang="en-US" sz="1800" dirty="0">
                <a:latin typeface="Arial" pitchFamily="34" charset="0"/>
                <a:cs typeface="Arial" pitchFamily="34" charset="0"/>
              </a:rPr>
              <a:t>swab into liquid medium and gently twirl </a:t>
            </a:r>
            <a:r>
              <a:rPr lang="en-US" altLang="en-US" sz="1800" dirty="0" smtClean="0">
                <a:latin typeface="Arial" pitchFamily="34" charset="0"/>
                <a:cs typeface="Arial" pitchFamily="34" charset="0"/>
              </a:rPr>
              <a:t>swab</a:t>
            </a:r>
            <a:endParaRPr lang="en-US" altLang="en-US" sz="1800" dirty="0">
              <a:latin typeface="Arial" pitchFamily="34" charset="0"/>
              <a:cs typeface="Arial" pitchFamily="34" charset="0"/>
            </a:endParaRPr>
          </a:p>
          <a:p>
            <a:pPr lvl="1" eaLnBrk="1" hangingPunct="1">
              <a:buClr>
                <a:srgbClr val="9C1F2D"/>
              </a:buClr>
              <a:buFontTx/>
              <a:buChar char="•"/>
            </a:pPr>
            <a:r>
              <a:rPr lang="en-US" altLang="en-US" sz="1800" dirty="0" smtClean="0">
                <a:latin typeface="Arial" pitchFamily="34" charset="0"/>
                <a:cs typeface="Arial" pitchFamily="34" charset="0"/>
              </a:rPr>
              <a:t> Gently </a:t>
            </a:r>
            <a:r>
              <a:rPr lang="en-US" altLang="en-US" sz="1800" dirty="0">
                <a:latin typeface="Arial" pitchFamily="34" charset="0"/>
                <a:cs typeface="Arial" pitchFamily="34" charset="0"/>
              </a:rPr>
              <a:t>roll swab against wall of collection tube </a:t>
            </a:r>
            <a:r>
              <a:rPr lang="en-US" altLang="en-US" sz="1800" dirty="0" smtClean="0">
                <a:latin typeface="Arial" pitchFamily="34" charset="0"/>
                <a:cs typeface="Arial" pitchFamily="34" charset="0"/>
              </a:rPr>
              <a:t>to drain excess liquid and discard pink swab</a:t>
            </a:r>
            <a:endParaRPr lang="en-US" altLang="en-US" sz="1800" dirty="0">
              <a:latin typeface="Arial" pitchFamily="34" charset="0"/>
              <a:cs typeface="Arial" pitchFamily="34" charset="0"/>
            </a:endParaRPr>
          </a:p>
        </p:txBody>
      </p:sp>
      <p:pic>
        <p:nvPicPr>
          <p:cNvPr id="48135" name="Picture 8" descr="rectal swab"/>
          <p:cNvPicPr>
            <a:picLocks noChangeAspect="1" noChangeArrowheads="1"/>
          </p:cNvPicPr>
          <p:nvPr/>
        </p:nvPicPr>
        <p:blipFill>
          <a:blip r:embed="rId4"/>
          <a:srcRect r="41667" b="10170"/>
          <a:stretch>
            <a:fillRect/>
          </a:stretch>
        </p:blipFill>
        <p:spPr bwMode="auto">
          <a:xfrm>
            <a:off x="7620000" y="1047750"/>
            <a:ext cx="1316037" cy="1368425"/>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38150"/>
            <a:ext cx="7772400" cy="539750"/>
          </a:xfrm>
        </p:spPr>
        <p:txBody>
          <a:bodyPr/>
          <a:lstStyle/>
          <a:p>
            <a:pPr eaLnBrk="1" fontAlgn="auto" hangingPunct="1">
              <a:spcAft>
                <a:spcPts val="0"/>
              </a:spcAft>
              <a:defRPr/>
            </a:pPr>
            <a:r>
              <a:rPr lang="en-CA" altLang="en-US" dirty="0">
                <a:solidFill>
                  <a:srgbClr val="9C1F2D"/>
                </a:solidFill>
              </a:rPr>
              <a:t>Healthcare Associated Organisms</a:t>
            </a:r>
            <a:endParaRPr lang="en-US" dirty="0">
              <a:solidFill>
                <a:srgbClr val="9C1F2D"/>
              </a:solidFill>
            </a:endParaRPr>
          </a:p>
        </p:txBody>
      </p:sp>
      <p:sp>
        <p:nvSpPr>
          <p:cNvPr id="50179" name="Slide Number Placeholder 2"/>
          <p:cNvSpPr>
            <a:spLocks noGrp="1"/>
          </p:cNvSpPr>
          <p:nvPr>
            <p:ph type="sldNum" sz="quarter" idx="10"/>
          </p:nvPr>
        </p:nvSpPr>
        <p:spPr bwMode="auto">
          <a:noFill/>
          <a:ln>
            <a:miter lim="800000"/>
            <a:headEnd/>
            <a:tailEnd/>
          </a:ln>
        </p:spPr>
        <p:txBody>
          <a:bodyPr/>
          <a:lstStyle/>
          <a:p>
            <a:fld id="{662FB313-A82E-4A42-A757-4A241AF53EDF}" type="slidenum">
              <a:rPr lang="en-US" altLang="en-US"/>
              <a:pPr/>
              <a:t>33</a:t>
            </a:fld>
            <a:endParaRPr lang="en-US" altLang="en-US"/>
          </a:p>
        </p:txBody>
      </p:sp>
      <p:sp>
        <p:nvSpPr>
          <p:cNvPr id="50180" name="Rectangle 3"/>
          <p:cNvSpPr txBox="1">
            <a:spLocks/>
          </p:cNvSpPr>
          <p:nvPr/>
        </p:nvSpPr>
        <p:spPr bwMode="auto">
          <a:xfrm>
            <a:off x="638175" y="1127125"/>
            <a:ext cx="3635375" cy="442913"/>
          </a:xfrm>
          <a:prstGeom prst="rect">
            <a:avLst/>
          </a:prstGeom>
          <a:noFill/>
          <a:ln w="9525">
            <a:noFill/>
            <a:miter lim="800000"/>
            <a:headEnd/>
            <a:tailEnd/>
          </a:ln>
        </p:spPr>
        <p:txBody>
          <a:bodyPr/>
          <a:lstStyle/>
          <a:p>
            <a:pPr marL="287338" indent="-287338" eaLnBrk="1" hangingPunct="1">
              <a:spcAft>
                <a:spcPts val="1200"/>
              </a:spcAft>
              <a:buClr>
                <a:srgbClr val="0033A0"/>
              </a:buClr>
              <a:buSzPct val="70000"/>
              <a:buFont typeface="Arial" pitchFamily="34" charset="0"/>
              <a:buNone/>
            </a:pPr>
            <a:r>
              <a:rPr lang="en-CA" altLang="en-US" sz="2000" dirty="0"/>
              <a:t>Alerts in </a:t>
            </a:r>
            <a:r>
              <a:rPr lang="en-CA" altLang="en-US" sz="2000" dirty="0" err="1"/>
              <a:t>vOACIS</a:t>
            </a:r>
            <a:r>
              <a:rPr lang="en-CA" altLang="en-US" sz="2000" dirty="0"/>
              <a:t> for ARO</a:t>
            </a:r>
            <a:endParaRPr lang="en-US" altLang="en-US" sz="2000" dirty="0"/>
          </a:p>
          <a:p>
            <a:pPr marL="287338" indent="-287338" eaLnBrk="1" hangingPunct="1">
              <a:spcAft>
                <a:spcPts val="1200"/>
              </a:spcAft>
              <a:buClr>
                <a:srgbClr val="0033A0"/>
              </a:buClr>
              <a:buSzPct val="70000"/>
              <a:buFont typeface="Arial" pitchFamily="34" charset="0"/>
              <a:buNone/>
            </a:pPr>
            <a:endParaRPr lang="en-CA" altLang="en-US" dirty="0"/>
          </a:p>
        </p:txBody>
      </p:sp>
      <p:grpSp>
        <p:nvGrpSpPr>
          <p:cNvPr id="3" name="Group 15"/>
          <p:cNvGrpSpPr>
            <a:grpSpLocks/>
          </p:cNvGrpSpPr>
          <p:nvPr/>
        </p:nvGrpSpPr>
        <p:grpSpPr bwMode="auto">
          <a:xfrm>
            <a:off x="857250" y="1670050"/>
            <a:ext cx="7500938" cy="2097088"/>
            <a:chOff x="357158" y="2786058"/>
            <a:chExt cx="8392530" cy="2309830"/>
          </a:xfrm>
        </p:grpSpPr>
        <p:grpSp>
          <p:nvGrpSpPr>
            <p:cNvPr id="4" name="Group 14"/>
            <p:cNvGrpSpPr>
              <a:grpSpLocks/>
            </p:cNvGrpSpPr>
            <p:nvPr/>
          </p:nvGrpSpPr>
          <p:grpSpPr bwMode="auto">
            <a:xfrm>
              <a:off x="357158" y="2786058"/>
              <a:ext cx="8392530" cy="2309830"/>
              <a:chOff x="357158" y="2786058"/>
              <a:chExt cx="8392530" cy="2309830"/>
            </a:xfrm>
          </p:grpSpPr>
          <p:pic>
            <p:nvPicPr>
              <p:cNvPr id="50186" name="Picture 2"/>
              <p:cNvPicPr>
                <a:picLocks noChangeAspect="1" noChangeArrowheads="1"/>
              </p:cNvPicPr>
              <p:nvPr/>
            </p:nvPicPr>
            <p:blipFill>
              <a:blip r:embed="rId3"/>
              <a:srcRect/>
              <a:stretch>
                <a:fillRect/>
              </a:stretch>
            </p:blipFill>
            <p:spPr bwMode="auto">
              <a:xfrm>
                <a:off x="357158" y="2786058"/>
                <a:ext cx="8392530" cy="1200148"/>
              </a:xfrm>
              <a:prstGeom prst="rect">
                <a:avLst/>
              </a:prstGeom>
              <a:noFill/>
              <a:ln w="9525" algn="ctr">
                <a:noFill/>
                <a:miter lim="800000"/>
                <a:headEnd/>
                <a:tailEnd/>
              </a:ln>
            </p:spPr>
          </p:pic>
          <p:pic>
            <p:nvPicPr>
              <p:cNvPr id="50187" name="Picture 4"/>
              <p:cNvPicPr>
                <a:picLocks noChangeAspect="1" noChangeArrowheads="1"/>
              </p:cNvPicPr>
              <p:nvPr/>
            </p:nvPicPr>
            <p:blipFill>
              <a:blip r:embed="rId4"/>
              <a:srcRect/>
              <a:stretch>
                <a:fillRect/>
              </a:stretch>
            </p:blipFill>
            <p:spPr bwMode="auto">
              <a:xfrm>
                <a:off x="357158" y="4572008"/>
                <a:ext cx="5317384" cy="523880"/>
              </a:xfrm>
              <a:prstGeom prst="rect">
                <a:avLst/>
              </a:prstGeom>
              <a:noFill/>
              <a:ln w="9525" algn="ctr">
                <a:noFill/>
                <a:miter lim="800000"/>
                <a:headEnd/>
                <a:tailEnd/>
              </a:ln>
            </p:spPr>
          </p:pic>
          <p:pic>
            <p:nvPicPr>
              <p:cNvPr id="50188" name="Picture 5"/>
              <p:cNvPicPr>
                <a:picLocks noChangeAspect="1" noChangeArrowheads="1"/>
              </p:cNvPicPr>
              <p:nvPr/>
            </p:nvPicPr>
            <p:blipFill>
              <a:blip r:embed="rId5"/>
              <a:srcRect/>
              <a:stretch>
                <a:fillRect/>
              </a:stretch>
            </p:blipFill>
            <p:spPr bwMode="auto">
              <a:xfrm>
                <a:off x="357158" y="4000504"/>
                <a:ext cx="8338788" cy="642942"/>
              </a:xfrm>
              <a:prstGeom prst="rect">
                <a:avLst/>
              </a:prstGeom>
              <a:noFill/>
              <a:ln w="9525" algn="ctr">
                <a:noFill/>
                <a:miter lim="800000"/>
                <a:headEnd/>
                <a:tailEnd/>
              </a:ln>
            </p:spPr>
          </p:pic>
        </p:grpSp>
        <p:sp>
          <p:nvSpPr>
            <p:cNvPr id="7" name="Rectangle 6"/>
            <p:cNvSpPr/>
            <p:nvPr/>
          </p:nvSpPr>
          <p:spPr>
            <a:xfrm>
              <a:off x="499254" y="3370072"/>
              <a:ext cx="1500887" cy="716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8" name="Rectangle 7"/>
            <p:cNvSpPr/>
            <p:nvPr/>
          </p:nvSpPr>
          <p:spPr>
            <a:xfrm>
              <a:off x="4357153" y="3286142"/>
              <a:ext cx="714031" cy="716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9" name="Rectangle 8"/>
            <p:cNvSpPr/>
            <p:nvPr/>
          </p:nvSpPr>
          <p:spPr>
            <a:xfrm>
              <a:off x="5655553" y="3298383"/>
              <a:ext cx="714031" cy="716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38150"/>
            <a:ext cx="7772400" cy="539750"/>
          </a:xfrm>
        </p:spPr>
        <p:txBody>
          <a:bodyPr/>
          <a:lstStyle/>
          <a:p>
            <a:pPr>
              <a:defRPr/>
            </a:pPr>
            <a:r>
              <a:rPr lang="en-US" dirty="0">
                <a:solidFill>
                  <a:srgbClr val="9C1F2D"/>
                </a:solidFill>
              </a:rPr>
              <a:t>Modification of Contact Precautions</a:t>
            </a:r>
          </a:p>
        </p:txBody>
      </p:sp>
      <p:sp>
        <p:nvSpPr>
          <p:cNvPr id="51203" name="Slide Number Placeholder 2"/>
          <p:cNvSpPr>
            <a:spLocks noGrp="1"/>
          </p:cNvSpPr>
          <p:nvPr>
            <p:ph type="sldNum" sz="quarter" idx="10"/>
          </p:nvPr>
        </p:nvSpPr>
        <p:spPr bwMode="auto">
          <a:noFill/>
          <a:ln>
            <a:miter lim="800000"/>
            <a:headEnd/>
            <a:tailEnd/>
          </a:ln>
        </p:spPr>
        <p:txBody>
          <a:bodyPr/>
          <a:lstStyle/>
          <a:p>
            <a:fld id="{02CC48B1-0941-444F-AA2C-561A1E977DF6}" type="slidenum">
              <a:rPr lang="en-US" altLang="en-US"/>
              <a:pPr/>
              <a:t>34</a:t>
            </a:fld>
            <a:endParaRPr lang="en-US" altLang="en-US"/>
          </a:p>
        </p:txBody>
      </p:sp>
      <p:sp>
        <p:nvSpPr>
          <p:cNvPr id="51204" name="Rectangle 3"/>
          <p:cNvSpPr>
            <a:spLocks noChangeArrowheads="1"/>
          </p:cNvSpPr>
          <p:nvPr/>
        </p:nvSpPr>
        <p:spPr bwMode="auto">
          <a:xfrm>
            <a:off x="609600" y="1962150"/>
            <a:ext cx="8081963" cy="1754326"/>
          </a:xfrm>
          <a:prstGeom prst="rect">
            <a:avLst/>
          </a:prstGeom>
          <a:noFill/>
          <a:ln w="9525">
            <a:noFill/>
            <a:miter lim="800000"/>
            <a:headEnd/>
            <a:tailEnd/>
          </a:ln>
        </p:spPr>
        <p:txBody>
          <a:bodyPr>
            <a:spAutoFit/>
          </a:bodyPr>
          <a:lstStyle/>
          <a:p>
            <a:endParaRPr lang="en-US" altLang="en-US" sz="1800" dirty="0">
              <a:solidFill>
                <a:srgbClr val="000000"/>
              </a:solidFill>
            </a:endParaRPr>
          </a:p>
          <a:p>
            <a:r>
              <a:rPr lang="en-US" altLang="en-US" sz="1800" dirty="0">
                <a:solidFill>
                  <a:srgbClr val="000000"/>
                </a:solidFill>
              </a:rPr>
              <a:t>The following patients </a:t>
            </a:r>
            <a:r>
              <a:rPr lang="en-US" altLang="en-US" sz="1800" b="1" dirty="0">
                <a:solidFill>
                  <a:srgbClr val="000000"/>
                </a:solidFill>
              </a:rPr>
              <a:t>do not meet </a:t>
            </a:r>
            <a:r>
              <a:rPr lang="en-US" altLang="en-US" sz="1800" dirty="0">
                <a:solidFill>
                  <a:srgbClr val="000000"/>
                </a:solidFill>
              </a:rPr>
              <a:t>criteria for Modified Contact Precautions: </a:t>
            </a:r>
          </a:p>
          <a:p>
            <a:pPr marL="742950" lvl="1" indent="-285750">
              <a:buClr>
                <a:srgbClr val="9C1F2D"/>
              </a:buClr>
              <a:buFont typeface="Arial" pitchFamily="34" charset="0"/>
              <a:buChar char="•"/>
            </a:pPr>
            <a:r>
              <a:rPr lang="en-US" altLang="en-US" sz="1800" dirty="0">
                <a:solidFill>
                  <a:srgbClr val="000000"/>
                </a:solidFill>
              </a:rPr>
              <a:t>Patients with diarrhea </a:t>
            </a:r>
          </a:p>
          <a:p>
            <a:pPr marL="742950" lvl="1" indent="-285750">
              <a:buClr>
                <a:srgbClr val="9C1F2D"/>
              </a:buClr>
              <a:buFont typeface="Arial" pitchFamily="34" charset="0"/>
              <a:buChar char="•"/>
            </a:pPr>
            <a:r>
              <a:rPr lang="en-US" altLang="en-US" sz="1800" dirty="0">
                <a:solidFill>
                  <a:srgbClr val="000000"/>
                </a:solidFill>
              </a:rPr>
              <a:t>Patients with </a:t>
            </a:r>
            <a:r>
              <a:rPr lang="en-US" altLang="en-US" sz="1800" dirty="0" err="1">
                <a:solidFill>
                  <a:srgbClr val="000000"/>
                </a:solidFill>
              </a:rPr>
              <a:t>Carbapenemase</a:t>
            </a:r>
            <a:r>
              <a:rPr lang="en-US" altLang="en-US" sz="1800" dirty="0">
                <a:solidFill>
                  <a:srgbClr val="000000"/>
                </a:solidFill>
              </a:rPr>
              <a:t>-producing </a:t>
            </a:r>
            <a:r>
              <a:rPr lang="en-US" altLang="en-US" sz="1800" i="1" dirty="0" err="1">
                <a:solidFill>
                  <a:srgbClr val="000000"/>
                </a:solidFill>
              </a:rPr>
              <a:t>Enterobacteriaceae</a:t>
            </a:r>
            <a:r>
              <a:rPr lang="en-US" altLang="en-US" sz="1800" i="1" dirty="0">
                <a:solidFill>
                  <a:srgbClr val="000000"/>
                </a:solidFill>
              </a:rPr>
              <a:t> </a:t>
            </a:r>
            <a:r>
              <a:rPr lang="en-US" altLang="en-US" sz="1800" dirty="0">
                <a:solidFill>
                  <a:srgbClr val="000000"/>
                </a:solidFill>
              </a:rPr>
              <a:t>(CPE) </a:t>
            </a:r>
          </a:p>
          <a:p>
            <a:pPr marL="742950" lvl="1" indent="-285750">
              <a:buClr>
                <a:srgbClr val="9C1F2D"/>
              </a:buClr>
              <a:buFont typeface="Arial" pitchFamily="34" charset="0"/>
              <a:buChar char="•"/>
            </a:pPr>
            <a:r>
              <a:rPr lang="en-US" altLang="en-US" sz="1800" dirty="0">
                <a:solidFill>
                  <a:srgbClr val="000000"/>
                </a:solidFill>
              </a:rPr>
              <a:t>Patients on another type of additional precaution (Droplet or Airborne) </a:t>
            </a:r>
          </a:p>
          <a:p>
            <a:endParaRPr lang="en-US" altLang="en-US" sz="1800" dirty="0">
              <a:solidFill>
                <a:srgbClr val="000000"/>
              </a:solidFill>
            </a:endParaRPr>
          </a:p>
        </p:txBody>
      </p:sp>
      <p:sp>
        <p:nvSpPr>
          <p:cNvPr id="51205" name="Rectangle 4"/>
          <p:cNvSpPr>
            <a:spLocks noChangeArrowheads="1"/>
          </p:cNvSpPr>
          <p:nvPr/>
        </p:nvSpPr>
        <p:spPr bwMode="auto">
          <a:xfrm>
            <a:off x="533400" y="1047750"/>
            <a:ext cx="7940675" cy="923330"/>
          </a:xfrm>
          <a:prstGeom prst="rect">
            <a:avLst/>
          </a:prstGeom>
          <a:noFill/>
          <a:ln w="9525">
            <a:noFill/>
            <a:miter lim="800000"/>
            <a:headEnd/>
            <a:tailEnd/>
          </a:ln>
        </p:spPr>
        <p:txBody>
          <a:bodyPr>
            <a:spAutoFit/>
          </a:bodyPr>
          <a:lstStyle/>
          <a:p>
            <a:r>
              <a:rPr lang="en-US" altLang="en-US" sz="1800" dirty="0">
                <a:solidFill>
                  <a:srgbClr val="000000"/>
                </a:solidFill>
              </a:rPr>
              <a:t>Criteria: </a:t>
            </a:r>
          </a:p>
          <a:p>
            <a:pPr marL="742950" lvl="1" indent="-285750">
              <a:buClr>
                <a:srgbClr val="9C1F2D"/>
              </a:buClr>
              <a:buFont typeface="Arial" pitchFamily="34" charset="0"/>
              <a:buChar char="•"/>
            </a:pPr>
            <a:r>
              <a:rPr lang="en-US" altLang="en-US" sz="1800" dirty="0">
                <a:solidFill>
                  <a:srgbClr val="000000"/>
                </a:solidFill>
              </a:rPr>
              <a:t>Patient </a:t>
            </a:r>
            <a:r>
              <a:rPr lang="en-US" altLang="en-US" sz="1800" dirty="0" smtClean="0">
                <a:solidFill>
                  <a:srgbClr val="000000"/>
                </a:solidFill>
              </a:rPr>
              <a:t>must be </a:t>
            </a:r>
            <a:r>
              <a:rPr lang="en-US" altLang="en-US" sz="1800" dirty="0">
                <a:solidFill>
                  <a:srgbClr val="000000"/>
                </a:solidFill>
              </a:rPr>
              <a:t>compliant with hand hygiene prior to exiting their room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1950"/>
            <a:ext cx="7772400" cy="539750"/>
          </a:xfrm>
        </p:spPr>
        <p:txBody>
          <a:bodyPr/>
          <a:lstStyle/>
          <a:p>
            <a:pPr eaLnBrk="1" fontAlgn="auto" hangingPunct="1">
              <a:spcAft>
                <a:spcPts val="0"/>
              </a:spcAft>
              <a:defRPr/>
            </a:pPr>
            <a:r>
              <a:rPr lang="en-CA" altLang="en-US" dirty="0">
                <a:solidFill>
                  <a:srgbClr val="9C1F2D"/>
                </a:solidFill>
              </a:rPr>
              <a:t>Additional Precautions</a:t>
            </a:r>
            <a:endParaRPr lang="en-US" dirty="0">
              <a:solidFill>
                <a:srgbClr val="9C1F2D"/>
              </a:solidFill>
            </a:endParaRPr>
          </a:p>
        </p:txBody>
      </p:sp>
      <p:sp>
        <p:nvSpPr>
          <p:cNvPr id="52227" name="Slide Number Placeholder 2"/>
          <p:cNvSpPr>
            <a:spLocks noGrp="1"/>
          </p:cNvSpPr>
          <p:nvPr>
            <p:ph type="sldNum" sz="quarter" idx="10"/>
          </p:nvPr>
        </p:nvSpPr>
        <p:spPr bwMode="auto">
          <a:noFill/>
          <a:ln>
            <a:miter lim="800000"/>
            <a:headEnd/>
            <a:tailEnd/>
          </a:ln>
        </p:spPr>
        <p:txBody>
          <a:bodyPr/>
          <a:lstStyle/>
          <a:p>
            <a:fld id="{42927CFF-8172-4400-B1C3-E16160FC8899}" type="slidenum">
              <a:rPr lang="en-US" altLang="en-US"/>
              <a:pPr/>
              <a:t>35</a:t>
            </a:fld>
            <a:endParaRPr lang="en-US" altLang="en-US"/>
          </a:p>
        </p:txBody>
      </p:sp>
      <p:sp>
        <p:nvSpPr>
          <p:cNvPr id="52228" name="Rectangle 3"/>
          <p:cNvSpPr txBox="1">
            <a:spLocks/>
          </p:cNvSpPr>
          <p:nvPr/>
        </p:nvSpPr>
        <p:spPr bwMode="auto">
          <a:xfrm>
            <a:off x="609600" y="1200150"/>
            <a:ext cx="8229600" cy="2263775"/>
          </a:xfrm>
          <a:prstGeom prst="rect">
            <a:avLst/>
          </a:prstGeom>
          <a:noFill/>
          <a:ln w="9525">
            <a:noFill/>
            <a:miter lim="800000"/>
            <a:headEnd/>
            <a:tailEnd/>
          </a:ln>
        </p:spPr>
        <p:txBody>
          <a:bodyPr/>
          <a:lstStyle/>
          <a:p>
            <a:pPr marL="287338" indent="-287338" eaLnBrk="1" hangingPunct="1">
              <a:spcAft>
                <a:spcPts val="1200"/>
              </a:spcAft>
              <a:buClr>
                <a:srgbClr val="9C1F2D"/>
              </a:buClr>
              <a:buSzPct val="100000"/>
              <a:buFont typeface="Wingdings" pitchFamily="2" charset="2"/>
              <a:buChar char="Ø"/>
            </a:pPr>
            <a:r>
              <a:rPr lang="en-US" altLang="en-US" sz="1800" dirty="0"/>
              <a:t>Used in </a:t>
            </a:r>
            <a:r>
              <a:rPr lang="en-US" altLang="en-US" sz="1800" u="sng" dirty="0"/>
              <a:t>addition</a:t>
            </a:r>
            <a:r>
              <a:rPr lang="en-US" altLang="en-US" sz="1800" dirty="0"/>
              <a:t> to Routine </a:t>
            </a:r>
            <a:r>
              <a:rPr lang="en-US" altLang="en-US" sz="1800" dirty="0" smtClean="0"/>
              <a:t>Practices and include:</a:t>
            </a:r>
          </a:p>
          <a:p>
            <a:pPr marL="744538" lvl="1" indent="-287338" eaLnBrk="1" hangingPunct="1">
              <a:spcAft>
                <a:spcPts val="1200"/>
              </a:spcAft>
              <a:buClr>
                <a:srgbClr val="9C1F2D"/>
              </a:buClr>
              <a:buSzPct val="100000"/>
              <a:buFontTx/>
              <a:buChar char="•"/>
            </a:pPr>
            <a:r>
              <a:rPr lang="en-US" altLang="en-US" sz="1800" dirty="0" smtClean="0"/>
              <a:t>Contact Precautions</a:t>
            </a:r>
          </a:p>
          <a:p>
            <a:pPr marL="744538" lvl="1" indent="-287338" eaLnBrk="1" hangingPunct="1">
              <a:spcAft>
                <a:spcPts val="1200"/>
              </a:spcAft>
              <a:buClr>
                <a:srgbClr val="9C1F2D"/>
              </a:buClr>
              <a:buSzPct val="100000"/>
              <a:buFontTx/>
              <a:buChar char="•"/>
            </a:pPr>
            <a:r>
              <a:rPr lang="en-US" altLang="en-US" sz="1800" dirty="0" smtClean="0"/>
              <a:t>Droplet Precautions</a:t>
            </a:r>
          </a:p>
          <a:p>
            <a:pPr marL="744538" lvl="1" indent="-287338" eaLnBrk="1" hangingPunct="1">
              <a:spcAft>
                <a:spcPts val="1200"/>
              </a:spcAft>
              <a:buClr>
                <a:srgbClr val="9C1F2D"/>
              </a:buClr>
              <a:buSzPct val="100000"/>
              <a:buFontTx/>
              <a:buChar char="•"/>
            </a:pPr>
            <a:r>
              <a:rPr lang="en-US" altLang="en-US" sz="1800" dirty="0" smtClean="0"/>
              <a:t>Airborne Precautions</a:t>
            </a:r>
          </a:p>
          <a:p>
            <a:pPr marL="744538" lvl="1" indent="-287338" eaLnBrk="1" hangingPunct="1">
              <a:spcAft>
                <a:spcPts val="1200"/>
              </a:spcAft>
              <a:buClr>
                <a:srgbClr val="9C1F2D"/>
              </a:buClr>
              <a:buSzPct val="100000"/>
              <a:buFontTx/>
              <a:buChar char="•"/>
            </a:pPr>
            <a:r>
              <a:rPr lang="en-US" altLang="en-US" sz="1800" dirty="0" err="1" smtClean="0"/>
              <a:t>Aerosal</a:t>
            </a:r>
            <a:r>
              <a:rPr lang="en-US" altLang="en-US" sz="1800" dirty="0" smtClean="0"/>
              <a:t> Generating Respiratory Procedures</a:t>
            </a:r>
            <a:endParaRPr lang="en-US" altLang="en-US" sz="1800" dirty="0"/>
          </a:p>
          <a:p>
            <a:pPr marL="287338" indent="-287338" eaLnBrk="1" hangingPunct="1">
              <a:spcAft>
                <a:spcPts val="1200"/>
              </a:spcAft>
              <a:buClr>
                <a:srgbClr val="9C1F2D"/>
              </a:buClr>
              <a:buSzPct val="100000"/>
              <a:buFont typeface="Wingdings" pitchFamily="2" charset="2"/>
              <a:buChar char="Ø"/>
            </a:pPr>
            <a:r>
              <a:rPr lang="en-US" altLang="en-US" sz="1800" dirty="0" smtClean="0"/>
              <a:t>Used for patients </a:t>
            </a:r>
            <a:r>
              <a:rPr lang="en-US" altLang="en-US" sz="1800" dirty="0"/>
              <a:t>known or suspected to be infected or colonized with certain </a:t>
            </a:r>
            <a:r>
              <a:rPr lang="en-US" altLang="en-US" sz="1800" dirty="0" smtClean="0"/>
              <a:t>microorganisms . Interrupts spread of dangerous bacteria </a:t>
            </a:r>
            <a:r>
              <a:rPr lang="en-US" altLang="en-US" sz="1800" dirty="0"/>
              <a:t>and viruses in the hospital setting</a:t>
            </a:r>
          </a:p>
          <a:p>
            <a:pPr marL="287338" indent="-287338" eaLnBrk="1" hangingPunct="1">
              <a:spcAft>
                <a:spcPts val="1200"/>
              </a:spcAft>
              <a:buClr>
                <a:srgbClr val="0033A0"/>
              </a:buClr>
              <a:buSzPct val="70000"/>
              <a:buFont typeface="Lucida Grande"/>
              <a:buChar char="▶"/>
            </a:pPr>
            <a:endParaRPr lang="en-CA" alt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1950"/>
            <a:ext cx="7772400" cy="539750"/>
          </a:xfrm>
        </p:spPr>
        <p:txBody>
          <a:bodyPr/>
          <a:lstStyle/>
          <a:p>
            <a:pPr eaLnBrk="1" fontAlgn="auto" hangingPunct="1">
              <a:spcAft>
                <a:spcPts val="0"/>
              </a:spcAft>
              <a:defRPr/>
            </a:pPr>
            <a:r>
              <a:rPr lang="en-US" dirty="0" smtClean="0">
                <a:solidFill>
                  <a:srgbClr val="9C1F2D"/>
                </a:solidFill>
              </a:rPr>
              <a:t>Contact precautions</a:t>
            </a:r>
            <a:endParaRPr lang="en-US" dirty="0">
              <a:solidFill>
                <a:srgbClr val="9C1F2D"/>
              </a:solidFill>
            </a:endParaRPr>
          </a:p>
        </p:txBody>
      </p:sp>
      <p:sp>
        <p:nvSpPr>
          <p:cNvPr id="53251" name="Slide Number Placeholder 2"/>
          <p:cNvSpPr>
            <a:spLocks noGrp="1"/>
          </p:cNvSpPr>
          <p:nvPr>
            <p:ph type="sldNum" sz="quarter" idx="10"/>
          </p:nvPr>
        </p:nvSpPr>
        <p:spPr bwMode="auto">
          <a:noFill/>
          <a:ln>
            <a:miter lim="800000"/>
            <a:headEnd/>
            <a:tailEnd/>
          </a:ln>
        </p:spPr>
        <p:txBody>
          <a:bodyPr/>
          <a:lstStyle/>
          <a:p>
            <a:fld id="{88F0D47E-8C59-4966-B088-72AFE8F35EB2}" type="slidenum">
              <a:rPr lang="en-US" altLang="en-US"/>
              <a:pPr/>
              <a:t>36</a:t>
            </a:fld>
            <a:endParaRPr lang="en-US" altLang="en-US"/>
          </a:p>
        </p:txBody>
      </p:sp>
      <p:sp>
        <p:nvSpPr>
          <p:cNvPr id="53252" name="Rectangle 3"/>
          <p:cNvSpPr txBox="1">
            <a:spLocks/>
          </p:cNvSpPr>
          <p:nvPr/>
        </p:nvSpPr>
        <p:spPr bwMode="auto">
          <a:xfrm>
            <a:off x="606425" y="950913"/>
            <a:ext cx="5260975" cy="3316287"/>
          </a:xfrm>
          <a:prstGeom prst="rect">
            <a:avLst/>
          </a:prstGeom>
          <a:noFill/>
          <a:ln w="9525">
            <a:noFill/>
            <a:miter lim="800000"/>
            <a:headEnd/>
            <a:tailEnd/>
          </a:ln>
        </p:spPr>
        <p:txBody>
          <a:bodyPr/>
          <a:lstStyle/>
          <a:p>
            <a:pPr marL="287338" indent="-287338" eaLnBrk="1" hangingPunct="1">
              <a:spcAft>
                <a:spcPts val="1200"/>
              </a:spcAft>
              <a:buClr>
                <a:srgbClr val="0033A0"/>
              </a:buClr>
              <a:buSzPct val="70000"/>
            </a:pPr>
            <a:r>
              <a:rPr lang="en-CA" altLang="en-US" sz="2000" dirty="0" smtClean="0"/>
              <a:t>Contact Precautions:</a:t>
            </a:r>
          </a:p>
          <a:p>
            <a:pPr marL="287338" indent="-287338" eaLnBrk="1" hangingPunct="1">
              <a:spcAft>
                <a:spcPts val="1200"/>
              </a:spcAft>
              <a:buClr>
                <a:srgbClr val="9C1F2D"/>
              </a:buClr>
              <a:buSzPct val="100000"/>
              <a:buFont typeface="Arial" pitchFamily="34" charset="0"/>
              <a:buChar char="•"/>
            </a:pPr>
            <a:r>
              <a:rPr lang="en-CA" altLang="en-US" sz="2000" dirty="0" smtClean="0"/>
              <a:t>To </a:t>
            </a:r>
            <a:r>
              <a:rPr lang="en-CA" altLang="en-US" sz="2000" dirty="0"/>
              <a:t>reduce the spread of dangerous bacteria and viruses that may be present on the skin of patients skin or contaminated environmental surfaces</a:t>
            </a:r>
          </a:p>
          <a:p>
            <a:pPr marL="287338" indent="-287338" eaLnBrk="1" hangingPunct="1">
              <a:spcAft>
                <a:spcPts val="1200"/>
              </a:spcAft>
              <a:buClr>
                <a:srgbClr val="9C1F2D"/>
              </a:buClr>
              <a:buSzPct val="100000"/>
              <a:buFont typeface="Arial" pitchFamily="34" charset="0"/>
              <a:buChar char="•"/>
            </a:pPr>
            <a:r>
              <a:rPr lang="en-CA" altLang="en-US" sz="2000" dirty="0"/>
              <a:t>Used when providing care to patients with uncontained drainage, or identified as carriers of antibiotic resistant organisms</a:t>
            </a:r>
          </a:p>
          <a:p>
            <a:pPr marL="287338" indent="-287338" eaLnBrk="1" hangingPunct="1">
              <a:spcAft>
                <a:spcPts val="1200"/>
              </a:spcAft>
              <a:buClr>
                <a:srgbClr val="0033A0"/>
              </a:buClr>
              <a:buSzPct val="70000"/>
            </a:pPr>
            <a:endParaRPr lang="en-CA" altLang="en-US" sz="2400" dirty="0"/>
          </a:p>
          <a:p>
            <a:pPr marL="287338" indent="-287338" eaLnBrk="1" hangingPunct="1">
              <a:spcAft>
                <a:spcPts val="1200"/>
              </a:spcAft>
              <a:buClr>
                <a:srgbClr val="0033A0"/>
              </a:buClr>
              <a:buSzPct val="70000"/>
              <a:buFont typeface="Arial" pitchFamily="34" charset="0"/>
              <a:buNone/>
            </a:pPr>
            <a:endParaRPr lang="en-US" altLang="en-US" sz="2800" dirty="0"/>
          </a:p>
        </p:txBody>
      </p:sp>
      <p:pic>
        <p:nvPicPr>
          <p:cNvPr id="53253" name="Picture 4"/>
          <p:cNvPicPr>
            <a:picLocks noChangeAspect="1" noChangeArrowheads="1"/>
          </p:cNvPicPr>
          <p:nvPr/>
        </p:nvPicPr>
        <p:blipFill>
          <a:blip r:embed="rId3"/>
          <a:srcRect l="51575" t="42418" r="18294" b="15163"/>
          <a:stretch>
            <a:fillRect/>
          </a:stretch>
        </p:blipFill>
        <p:spPr bwMode="auto">
          <a:xfrm>
            <a:off x="6096000" y="1123950"/>
            <a:ext cx="2806700" cy="31957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38150"/>
            <a:ext cx="7772400" cy="539750"/>
          </a:xfrm>
        </p:spPr>
        <p:txBody>
          <a:bodyPr/>
          <a:lstStyle/>
          <a:p>
            <a:pPr eaLnBrk="1" fontAlgn="auto" hangingPunct="1">
              <a:spcAft>
                <a:spcPts val="0"/>
              </a:spcAft>
              <a:defRPr/>
            </a:pPr>
            <a:r>
              <a:rPr lang="en-US" dirty="0" smtClean="0">
                <a:solidFill>
                  <a:srgbClr val="9C1F2D"/>
                </a:solidFill>
              </a:rPr>
              <a:t>Contact precautions</a:t>
            </a:r>
            <a:endParaRPr lang="en-US" dirty="0">
              <a:solidFill>
                <a:srgbClr val="9C1F2D"/>
              </a:solidFill>
            </a:endParaRPr>
          </a:p>
        </p:txBody>
      </p:sp>
      <p:sp>
        <p:nvSpPr>
          <p:cNvPr id="54275" name="Slide Number Placeholder 2"/>
          <p:cNvSpPr>
            <a:spLocks noGrp="1"/>
          </p:cNvSpPr>
          <p:nvPr>
            <p:ph type="sldNum" sz="quarter" idx="10"/>
          </p:nvPr>
        </p:nvSpPr>
        <p:spPr bwMode="auto">
          <a:noFill/>
          <a:ln>
            <a:miter lim="800000"/>
            <a:headEnd/>
            <a:tailEnd/>
          </a:ln>
        </p:spPr>
        <p:txBody>
          <a:bodyPr/>
          <a:lstStyle/>
          <a:p>
            <a:fld id="{2B849171-0006-4FDA-8CF0-AD7F9CE57678}" type="slidenum">
              <a:rPr lang="en-US" altLang="en-US"/>
              <a:pPr/>
              <a:t>37</a:t>
            </a:fld>
            <a:endParaRPr lang="en-US" altLang="en-US"/>
          </a:p>
        </p:txBody>
      </p:sp>
      <p:sp>
        <p:nvSpPr>
          <p:cNvPr id="54276" name="Rectangle 3"/>
          <p:cNvSpPr txBox="1">
            <a:spLocks/>
          </p:cNvSpPr>
          <p:nvPr/>
        </p:nvSpPr>
        <p:spPr bwMode="auto">
          <a:xfrm>
            <a:off x="4572000" y="1047750"/>
            <a:ext cx="4043363" cy="4381500"/>
          </a:xfrm>
          <a:prstGeom prst="rect">
            <a:avLst/>
          </a:prstGeom>
          <a:noFill/>
          <a:ln w="9525">
            <a:noFill/>
            <a:miter lim="800000"/>
            <a:headEnd/>
            <a:tailEnd/>
          </a:ln>
        </p:spPr>
        <p:txBody>
          <a:bodyPr/>
          <a:lstStyle/>
          <a:p>
            <a:pPr marL="287338" indent="-287338" eaLnBrk="1" hangingPunct="1">
              <a:spcAft>
                <a:spcPts val="1200"/>
              </a:spcAft>
              <a:buClr>
                <a:srgbClr val="0033A0"/>
              </a:buClr>
              <a:buSzPct val="70000"/>
              <a:buFont typeface="Arial" pitchFamily="34" charset="0"/>
              <a:buNone/>
            </a:pPr>
            <a:r>
              <a:rPr lang="en-US" altLang="en-US" sz="2000" b="1" dirty="0"/>
              <a:t>PPE for Staff </a:t>
            </a:r>
          </a:p>
          <a:p>
            <a:pPr marL="287338" indent="-287338" eaLnBrk="1" hangingPunct="1">
              <a:spcAft>
                <a:spcPts val="1200"/>
              </a:spcAft>
              <a:buClr>
                <a:srgbClr val="9C1F2D"/>
              </a:buClr>
              <a:buSzPct val="100000"/>
              <a:buFont typeface="Arial" pitchFamily="34" charset="0"/>
              <a:buChar char="•"/>
            </a:pPr>
            <a:r>
              <a:rPr lang="en-US" altLang="en-US" sz="2000" dirty="0"/>
              <a:t>Gloves </a:t>
            </a:r>
          </a:p>
          <a:p>
            <a:pPr marL="287338" indent="-287338" eaLnBrk="1" hangingPunct="1">
              <a:spcAft>
                <a:spcPts val="1200"/>
              </a:spcAft>
              <a:buClr>
                <a:srgbClr val="9C1F2D"/>
              </a:buClr>
              <a:buSzPct val="100000"/>
              <a:buFont typeface="Arial" pitchFamily="34" charset="0"/>
              <a:buChar char="•"/>
            </a:pPr>
            <a:r>
              <a:rPr lang="en-US" altLang="en-US" sz="2000" dirty="0"/>
              <a:t>Assess need to wear gown (When clothing/skin in contact with patient/patient environment)</a:t>
            </a:r>
          </a:p>
          <a:p>
            <a:pPr marL="287338" indent="-287338" eaLnBrk="1" hangingPunct="1">
              <a:spcAft>
                <a:spcPts val="1200"/>
              </a:spcAft>
              <a:buClr>
                <a:srgbClr val="9C1F2D"/>
              </a:buClr>
              <a:buSzPct val="100000"/>
            </a:pPr>
            <a:r>
              <a:rPr lang="en-US" altLang="en-US" sz="2000" b="1" dirty="0"/>
              <a:t>PPE for Visitors</a:t>
            </a:r>
            <a:endParaRPr lang="en-US" altLang="en-US" sz="2000" b="1" i="1" dirty="0"/>
          </a:p>
          <a:p>
            <a:pPr marL="287338" indent="-287338" eaLnBrk="1" hangingPunct="1">
              <a:spcAft>
                <a:spcPts val="1200"/>
              </a:spcAft>
              <a:buClr>
                <a:srgbClr val="9C1F2D"/>
              </a:buClr>
              <a:buSzPct val="100000"/>
              <a:buFont typeface="Arial" pitchFamily="34" charset="0"/>
              <a:buChar char="•"/>
            </a:pPr>
            <a:r>
              <a:rPr lang="en-US" altLang="en-US" sz="2000" dirty="0"/>
              <a:t>Gloves and gown required only when providing direct care</a:t>
            </a:r>
          </a:p>
          <a:p>
            <a:pPr marL="287338" indent="-287338" eaLnBrk="1" hangingPunct="1">
              <a:spcAft>
                <a:spcPts val="1200"/>
              </a:spcAft>
              <a:buClr>
                <a:srgbClr val="9C1F2D"/>
              </a:buClr>
              <a:buSzPct val="100000"/>
              <a:buFont typeface="Arial" pitchFamily="34" charset="0"/>
              <a:buChar char="•"/>
            </a:pPr>
            <a:endParaRPr lang="en-CA" altLang="en-US" dirty="0"/>
          </a:p>
        </p:txBody>
      </p:sp>
      <p:pic>
        <p:nvPicPr>
          <p:cNvPr id="1026" name="Picture 2"/>
          <p:cNvPicPr>
            <a:picLocks noChangeAspect="1" noChangeArrowheads="1"/>
          </p:cNvPicPr>
          <p:nvPr/>
        </p:nvPicPr>
        <p:blipFill rotWithShape="1">
          <a:blip r:embed="rId3">
            <a:duotone>
              <a:prstClr val="black"/>
              <a:srgbClr val="14943F">
                <a:tint val="45000"/>
                <a:satMod val="400000"/>
              </a:srgbClr>
            </a:duotone>
            <a:extLst>
              <a:ext uri="{28A0092B-C50C-407E-A947-70E740481C1C}"/>
            </a:extLst>
          </a:blip>
          <a:srcRect l="6025" t="14796" r="3367" b="7031"/>
          <a:stretch/>
        </p:blipFill>
        <p:spPr bwMode="auto">
          <a:xfrm>
            <a:off x="559293" y="1251752"/>
            <a:ext cx="3604334" cy="2814222"/>
          </a:xfrm>
          <a:prstGeom prst="rect">
            <a:avLst/>
          </a:prstGeom>
          <a:noFill/>
          <a:ln w="9525">
            <a:solidFill>
              <a:schemeClr val="tx1"/>
            </a:solidFill>
            <a:miter lim="800000"/>
            <a:headEnd/>
            <a:tailEnd/>
          </a:ln>
          <a:extLst>
            <a:ext uri="{909E8E84-426E-40DD-AFC4-6F175D3DCCD1}"/>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38150"/>
            <a:ext cx="7772400" cy="539750"/>
          </a:xfrm>
        </p:spPr>
        <p:txBody>
          <a:bodyPr/>
          <a:lstStyle/>
          <a:p>
            <a:pPr eaLnBrk="1" fontAlgn="auto" hangingPunct="1">
              <a:spcAft>
                <a:spcPts val="0"/>
              </a:spcAft>
              <a:defRPr/>
            </a:pPr>
            <a:r>
              <a:rPr lang="en-US" dirty="0" smtClean="0">
                <a:solidFill>
                  <a:srgbClr val="9C1F2D"/>
                </a:solidFill>
              </a:rPr>
              <a:t>Droplet precautions</a:t>
            </a:r>
            <a:endParaRPr lang="en-US" dirty="0">
              <a:solidFill>
                <a:srgbClr val="9C1F2D"/>
              </a:solidFill>
            </a:endParaRPr>
          </a:p>
        </p:txBody>
      </p:sp>
      <p:sp>
        <p:nvSpPr>
          <p:cNvPr id="55299" name="Slide Number Placeholder 2"/>
          <p:cNvSpPr>
            <a:spLocks noGrp="1"/>
          </p:cNvSpPr>
          <p:nvPr>
            <p:ph type="sldNum" sz="quarter" idx="10"/>
          </p:nvPr>
        </p:nvSpPr>
        <p:spPr bwMode="auto">
          <a:noFill/>
          <a:ln>
            <a:miter lim="800000"/>
            <a:headEnd/>
            <a:tailEnd/>
          </a:ln>
        </p:spPr>
        <p:txBody>
          <a:bodyPr/>
          <a:lstStyle/>
          <a:p>
            <a:fld id="{02F4249C-DAFF-4EE7-805C-A98FD682B436}" type="slidenum">
              <a:rPr lang="en-US" altLang="en-US"/>
              <a:pPr/>
              <a:t>38</a:t>
            </a:fld>
            <a:endParaRPr lang="en-US" altLang="en-US"/>
          </a:p>
        </p:txBody>
      </p:sp>
      <p:sp>
        <p:nvSpPr>
          <p:cNvPr id="55300" name="Rectangle 5"/>
          <p:cNvSpPr txBox="1">
            <a:spLocks/>
          </p:cNvSpPr>
          <p:nvPr/>
        </p:nvSpPr>
        <p:spPr bwMode="auto">
          <a:xfrm>
            <a:off x="612775" y="931863"/>
            <a:ext cx="6059488" cy="3375025"/>
          </a:xfrm>
          <a:prstGeom prst="rect">
            <a:avLst/>
          </a:prstGeom>
          <a:noFill/>
          <a:ln w="9525">
            <a:noFill/>
            <a:miter lim="800000"/>
            <a:headEnd/>
            <a:tailEnd/>
          </a:ln>
        </p:spPr>
        <p:txBody>
          <a:bodyPr/>
          <a:lstStyle/>
          <a:p>
            <a:pPr marL="287338" indent="-287338" eaLnBrk="1" hangingPunct="1">
              <a:spcAft>
                <a:spcPts val="1200"/>
              </a:spcAft>
              <a:buClr>
                <a:srgbClr val="0033A0"/>
              </a:buClr>
              <a:buSzPct val="70000"/>
            </a:pPr>
            <a:r>
              <a:rPr lang="en-CA" altLang="en-US" sz="2000" dirty="0" smtClean="0"/>
              <a:t>Droplet Precautions:</a:t>
            </a:r>
          </a:p>
          <a:p>
            <a:pPr marL="287338" indent="-287338" eaLnBrk="1" hangingPunct="1">
              <a:spcAft>
                <a:spcPts val="1200"/>
              </a:spcAft>
              <a:buClr>
                <a:srgbClr val="9C1F2D"/>
              </a:buClr>
              <a:buSzPct val="100000"/>
              <a:buFont typeface="Arial" pitchFamily="34" charset="0"/>
              <a:buChar char="•"/>
            </a:pPr>
            <a:r>
              <a:rPr lang="en-CA" altLang="en-US" sz="2000" dirty="0" smtClean="0"/>
              <a:t>To </a:t>
            </a:r>
            <a:r>
              <a:rPr lang="en-CA" altLang="en-US" sz="2000" dirty="0"/>
              <a:t>prevent the contamination of mucous membranes by large droplets generated by an individuals respiratory secretions</a:t>
            </a:r>
          </a:p>
          <a:p>
            <a:pPr marL="287338" indent="-287338" eaLnBrk="1" hangingPunct="1">
              <a:spcAft>
                <a:spcPts val="1200"/>
              </a:spcAft>
              <a:buClr>
                <a:srgbClr val="9C1F2D"/>
              </a:buClr>
              <a:buSzPct val="100000"/>
              <a:buFont typeface="Arial" pitchFamily="34" charset="0"/>
              <a:buChar char="•"/>
            </a:pPr>
            <a:r>
              <a:rPr lang="en-CA" altLang="en-US" sz="2000" dirty="0"/>
              <a:t>Droplets remain suspended in the air for a short period of time then fall to  environmental surfaces within 2 meters</a:t>
            </a:r>
          </a:p>
          <a:p>
            <a:pPr marL="287338" indent="-287338" eaLnBrk="1" hangingPunct="1">
              <a:spcAft>
                <a:spcPts val="1200"/>
              </a:spcAft>
              <a:buClr>
                <a:srgbClr val="9C1F2D"/>
              </a:buClr>
              <a:buSzPct val="100000"/>
              <a:buFont typeface="Arial" pitchFamily="34" charset="0"/>
              <a:buChar char="•"/>
            </a:pPr>
            <a:r>
              <a:rPr lang="en-CA" altLang="en-US" sz="2000" dirty="0"/>
              <a:t>Disease examples include; influenza, bacterial meningitis, mumps, </a:t>
            </a:r>
            <a:r>
              <a:rPr lang="en-CA" altLang="en-US" sz="2000" dirty="0" err="1"/>
              <a:t>pertussis</a:t>
            </a:r>
            <a:r>
              <a:rPr lang="en-CA" altLang="en-US" sz="2000" dirty="0"/>
              <a:t>, parvovirus B19</a:t>
            </a:r>
          </a:p>
          <a:p>
            <a:pPr marL="287338" indent="-287338" eaLnBrk="1" hangingPunct="1">
              <a:spcAft>
                <a:spcPts val="1200"/>
              </a:spcAft>
              <a:buClr>
                <a:srgbClr val="0033A0"/>
              </a:buClr>
              <a:buSzPct val="70000"/>
              <a:buFont typeface="Lucida Grande"/>
              <a:buChar char="▶"/>
            </a:pPr>
            <a:endParaRPr lang="en-CA" altLang="en-US" sz="2400" dirty="0"/>
          </a:p>
          <a:p>
            <a:pPr marL="287338" indent="-287338" eaLnBrk="1" hangingPunct="1">
              <a:spcAft>
                <a:spcPts val="1200"/>
              </a:spcAft>
              <a:buClr>
                <a:srgbClr val="0033A0"/>
              </a:buClr>
              <a:buSzPct val="70000"/>
              <a:buFont typeface="Lucida Grande"/>
              <a:buChar char="▶"/>
            </a:pPr>
            <a:endParaRPr lang="en-US" altLang="en-US" sz="3600" dirty="0"/>
          </a:p>
        </p:txBody>
      </p:sp>
      <p:pic>
        <p:nvPicPr>
          <p:cNvPr id="55301" name="Picture 7"/>
          <p:cNvPicPr>
            <a:picLocks noChangeArrowheads="1"/>
          </p:cNvPicPr>
          <p:nvPr/>
        </p:nvPicPr>
        <p:blipFill>
          <a:blip r:embed="rId3"/>
          <a:srcRect/>
          <a:stretch>
            <a:fillRect/>
          </a:stretch>
        </p:blipFill>
        <p:spPr bwMode="auto">
          <a:xfrm>
            <a:off x="6672263" y="1416050"/>
            <a:ext cx="2089150" cy="25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1950"/>
            <a:ext cx="7772400" cy="539750"/>
          </a:xfrm>
        </p:spPr>
        <p:txBody>
          <a:bodyPr/>
          <a:lstStyle/>
          <a:p>
            <a:pPr eaLnBrk="1" fontAlgn="auto" hangingPunct="1">
              <a:spcAft>
                <a:spcPts val="0"/>
              </a:spcAft>
              <a:defRPr/>
            </a:pPr>
            <a:r>
              <a:rPr lang="en-US" dirty="0" smtClean="0">
                <a:solidFill>
                  <a:srgbClr val="9C1F2D"/>
                </a:solidFill>
              </a:rPr>
              <a:t>Droplet precautions</a:t>
            </a:r>
            <a:endParaRPr lang="en-US" dirty="0">
              <a:solidFill>
                <a:srgbClr val="9C1F2D"/>
              </a:solidFill>
            </a:endParaRPr>
          </a:p>
        </p:txBody>
      </p:sp>
      <p:sp>
        <p:nvSpPr>
          <p:cNvPr id="56323" name="Slide Number Placeholder 2"/>
          <p:cNvSpPr>
            <a:spLocks noGrp="1"/>
          </p:cNvSpPr>
          <p:nvPr>
            <p:ph type="sldNum" sz="quarter" idx="10"/>
          </p:nvPr>
        </p:nvSpPr>
        <p:spPr bwMode="auto">
          <a:noFill/>
          <a:ln>
            <a:miter lim="800000"/>
            <a:headEnd/>
            <a:tailEnd/>
          </a:ln>
        </p:spPr>
        <p:txBody>
          <a:bodyPr/>
          <a:lstStyle/>
          <a:p>
            <a:fld id="{51A2F7D0-D092-4224-B406-BBE0FC22ACE6}" type="slidenum">
              <a:rPr lang="en-US" altLang="en-US"/>
              <a:pPr/>
              <a:t>39</a:t>
            </a:fld>
            <a:endParaRPr lang="en-US" altLang="en-US"/>
          </a:p>
        </p:txBody>
      </p:sp>
      <p:sp>
        <p:nvSpPr>
          <p:cNvPr id="56324" name="Rectangle 6"/>
          <p:cNvSpPr>
            <a:spLocks noChangeArrowheads="1"/>
          </p:cNvSpPr>
          <p:nvPr/>
        </p:nvSpPr>
        <p:spPr bwMode="auto">
          <a:xfrm>
            <a:off x="4500563" y="1020762"/>
            <a:ext cx="4302125" cy="3477875"/>
          </a:xfrm>
          <a:prstGeom prst="rect">
            <a:avLst/>
          </a:prstGeom>
          <a:noFill/>
          <a:ln w="9525">
            <a:noFill/>
            <a:miter lim="800000"/>
            <a:headEnd/>
            <a:tailEnd/>
          </a:ln>
        </p:spPr>
        <p:txBody>
          <a:bodyPr wrap="square">
            <a:spAutoFit/>
          </a:bodyPr>
          <a:lstStyle/>
          <a:p>
            <a:pPr marL="355600" indent="-355600" eaLnBrk="1" hangingPunct="1"/>
            <a:r>
              <a:rPr lang="en-US" altLang="en-US" sz="2000" b="1" dirty="0">
                <a:latin typeface="+mn-lt"/>
              </a:rPr>
              <a:t>PPE for Staff within 2m of patient</a:t>
            </a:r>
          </a:p>
          <a:p>
            <a:pPr marL="355600" indent="-355600" eaLnBrk="1" hangingPunct="1">
              <a:buClr>
                <a:srgbClr val="9C1F2D"/>
              </a:buClr>
              <a:buFontTx/>
              <a:buChar char="•"/>
            </a:pPr>
            <a:r>
              <a:rPr lang="en-CA" altLang="en-US" sz="2000" dirty="0">
                <a:latin typeface="+mn-lt"/>
              </a:rPr>
              <a:t>Mask with visor</a:t>
            </a:r>
            <a:endParaRPr lang="en-US" altLang="en-US" sz="2000" dirty="0">
              <a:latin typeface="+mn-lt"/>
            </a:endParaRPr>
          </a:p>
          <a:p>
            <a:pPr marL="355600" indent="-355600" eaLnBrk="1" hangingPunct="1">
              <a:buClr>
                <a:srgbClr val="9C1F2D"/>
              </a:buClr>
              <a:buFontTx/>
              <a:buChar char="•"/>
            </a:pPr>
            <a:r>
              <a:rPr lang="en-US" altLang="en-US" sz="2000" dirty="0">
                <a:latin typeface="+mn-lt"/>
              </a:rPr>
              <a:t>Gloves </a:t>
            </a:r>
          </a:p>
          <a:p>
            <a:pPr marL="355600" indent="-355600" eaLnBrk="1" hangingPunct="1">
              <a:buClr>
                <a:srgbClr val="9C1F2D"/>
              </a:buClr>
              <a:buFontTx/>
              <a:buChar char="•"/>
            </a:pPr>
            <a:r>
              <a:rPr lang="en-US" altLang="en-US" sz="2000" dirty="0">
                <a:latin typeface="+mn-lt"/>
              </a:rPr>
              <a:t>Assess need to wear gown (When clothing/skin in contact with patient/patient environment</a:t>
            </a:r>
            <a:r>
              <a:rPr lang="en-US" altLang="en-US" sz="2000" dirty="0" smtClean="0">
                <a:latin typeface="+mn-lt"/>
              </a:rPr>
              <a:t>)</a:t>
            </a:r>
          </a:p>
          <a:p>
            <a:pPr marL="355600" indent="-355600" eaLnBrk="1" hangingPunct="1">
              <a:buClr>
                <a:srgbClr val="9C1F2D"/>
              </a:buClr>
            </a:pPr>
            <a:endParaRPr lang="en-US" altLang="en-US" sz="2000" dirty="0">
              <a:latin typeface="+mn-lt"/>
            </a:endParaRPr>
          </a:p>
          <a:p>
            <a:pPr marL="355600" indent="-355600" eaLnBrk="1" hangingPunct="1">
              <a:buClr>
                <a:srgbClr val="9C1F2D"/>
              </a:buClr>
            </a:pPr>
            <a:r>
              <a:rPr lang="en-US" altLang="en-US" sz="2000" b="1" dirty="0">
                <a:latin typeface="+mn-lt"/>
              </a:rPr>
              <a:t>PPE for Visitors</a:t>
            </a:r>
          </a:p>
          <a:p>
            <a:pPr marL="355600" indent="-355600" eaLnBrk="1" hangingPunct="1">
              <a:buClr>
                <a:srgbClr val="9C1F2D"/>
              </a:buClr>
              <a:buFontTx/>
              <a:buChar char="•"/>
            </a:pPr>
            <a:r>
              <a:rPr lang="en-CA" altLang="en-US" sz="2000" b="1" dirty="0">
                <a:latin typeface="+mn-lt"/>
              </a:rPr>
              <a:t>Mask with visor</a:t>
            </a:r>
            <a:endParaRPr lang="en-US" altLang="en-US" sz="2000" b="1" dirty="0">
              <a:latin typeface="+mn-lt"/>
            </a:endParaRPr>
          </a:p>
          <a:p>
            <a:pPr marL="355600" indent="-355600" eaLnBrk="1" hangingPunct="1">
              <a:buClr>
                <a:srgbClr val="9C1F2D"/>
              </a:buClr>
              <a:buFontTx/>
              <a:buChar char="•"/>
            </a:pPr>
            <a:r>
              <a:rPr lang="en-US" altLang="en-US" sz="2000" dirty="0">
                <a:latin typeface="+mn-lt"/>
              </a:rPr>
              <a:t>Gloves and gown required only when providing direct care</a:t>
            </a:r>
          </a:p>
        </p:txBody>
      </p:sp>
      <p:pic>
        <p:nvPicPr>
          <p:cNvPr id="56325" name="Picture 5"/>
          <p:cNvPicPr>
            <a:picLocks noChangeAspect="1"/>
          </p:cNvPicPr>
          <p:nvPr/>
        </p:nvPicPr>
        <p:blipFill>
          <a:blip r:embed="rId3"/>
          <a:srcRect l="12939" t="11159" r="10741"/>
          <a:stretch>
            <a:fillRect/>
          </a:stretch>
        </p:blipFill>
        <p:spPr bwMode="auto">
          <a:xfrm>
            <a:off x="412750" y="1158875"/>
            <a:ext cx="3948113" cy="309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2313" y="1068388"/>
            <a:ext cx="7772400" cy="3074987"/>
          </a:xfrm>
        </p:spPr>
        <p:txBody>
          <a:bodyPr rtlCol="0">
            <a:normAutofit/>
          </a:bodyPr>
          <a:lstStyle/>
          <a:p>
            <a:pPr marL="288000" indent="-288000" eaLnBrk="1" fontAlgn="auto" hangingPunct="1">
              <a:lnSpc>
                <a:spcPct val="90000"/>
              </a:lnSpc>
              <a:spcBef>
                <a:spcPts val="0"/>
              </a:spcBef>
              <a:defRPr/>
            </a:pPr>
            <a:r>
              <a:rPr lang="en-CA" altLang="en-US" sz="2000" b="0" dirty="0" smtClean="0"/>
              <a:t>Same </a:t>
            </a:r>
            <a:r>
              <a:rPr lang="en-CA" altLang="en-US" sz="2000" b="0" dirty="0"/>
              <a:t>safe standards for all healthcare providers </a:t>
            </a:r>
            <a:endParaRPr lang="en-CA" altLang="en-US" sz="2000" b="0" dirty="0" smtClean="0"/>
          </a:p>
          <a:p>
            <a:pPr marL="288000" indent="-288000" eaLnBrk="1" fontAlgn="auto" hangingPunct="1">
              <a:lnSpc>
                <a:spcPct val="90000"/>
              </a:lnSpc>
              <a:spcBef>
                <a:spcPts val="0"/>
              </a:spcBef>
              <a:defRPr/>
            </a:pPr>
            <a:endParaRPr lang="en-CA" altLang="en-US" sz="2000" b="0" dirty="0"/>
          </a:p>
          <a:p>
            <a:pPr marL="288000" indent="-288000" eaLnBrk="1" fontAlgn="auto" hangingPunct="1">
              <a:lnSpc>
                <a:spcPct val="90000"/>
              </a:lnSpc>
              <a:spcBef>
                <a:spcPts val="0"/>
              </a:spcBef>
              <a:defRPr/>
            </a:pPr>
            <a:r>
              <a:rPr lang="en-CA" altLang="en-US" sz="2000" b="0" dirty="0"/>
              <a:t>Assess the risk of healthcare provider </a:t>
            </a:r>
            <a:r>
              <a:rPr lang="en-CA" altLang="en-US" sz="2000" b="0" dirty="0" smtClean="0"/>
              <a:t>(HCP) exposure </a:t>
            </a:r>
            <a:r>
              <a:rPr lang="en-CA" altLang="en-US" sz="2000" b="0" dirty="0"/>
              <a:t>to bacteria and viruses via blood and body fluids </a:t>
            </a:r>
            <a:endParaRPr lang="en-CA" altLang="en-US" sz="2000" b="0" dirty="0" smtClean="0"/>
          </a:p>
          <a:p>
            <a:pPr marL="288000" indent="-288000" eaLnBrk="1" fontAlgn="auto" hangingPunct="1">
              <a:lnSpc>
                <a:spcPct val="90000"/>
              </a:lnSpc>
              <a:spcBef>
                <a:spcPts val="0"/>
              </a:spcBef>
              <a:defRPr/>
            </a:pPr>
            <a:endParaRPr lang="en-CA" altLang="en-US" sz="2000" b="0" dirty="0"/>
          </a:p>
          <a:p>
            <a:pPr marL="288000" indent="-288000" eaLnBrk="1" fontAlgn="auto" hangingPunct="1">
              <a:lnSpc>
                <a:spcPct val="90000"/>
              </a:lnSpc>
              <a:spcBef>
                <a:spcPts val="0"/>
              </a:spcBef>
              <a:defRPr/>
            </a:pPr>
            <a:r>
              <a:rPr lang="en-CA" altLang="en-US" sz="2000" b="0" dirty="0"/>
              <a:t>Assess the patient factors that increase risk of spread of bacteria and viruses</a:t>
            </a:r>
          </a:p>
          <a:p>
            <a:pPr marL="0" indent="0" eaLnBrk="1" fontAlgn="auto" hangingPunct="1">
              <a:spcBef>
                <a:spcPts val="0"/>
              </a:spcBef>
              <a:buFont typeface="Lucida Grande"/>
              <a:buNone/>
              <a:defRPr/>
            </a:pPr>
            <a:endParaRPr lang="en-US" sz="1800" dirty="0"/>
          </a:p>
        </p:txBody>
      </p:sp>
      <p:sp>
        <p:nvSpPr>
          <p:cNvPr id="3" name="Title 2"/>
          <p:cNvSpPr>
            <a:spLocks noGrp="1"/>
          </p:cNvSpPr>
          <p:nvPr>
            <p:ph type="title"/>
          </p:nvPr>
        </p:nvSpPr>
        <p:spPr>
          <a:xfrm>
            <a:off x="1981200" y="438150"/>
            <a:ext cx="7772400" cy="539750"/>
          </a:xfrm>
        </p:spPr>
        <p:txBody>
          <a:bodyPr/>
          <a:lstStyle/>
          <a:p>
            <a:pPr eaLnBrk="1" fontAlgn="auto" hangingPunct="1">
              <a:spcAft>
                <a:spcPts val="0"/>
              </a:spcAft>
              <a:defRPr/>
            </a:pPr>
            <a:r>
              <a:rPr lang="en-CA" altLang="en-US" dirty="0">
                <a:solidFill>
                  <a:srgbClr val="9C1F2D"/>
                </a:solidFill>
              </a:rPr>
              <a:t>Routine Practice</a:t>
            </a:r>
            <a:endParaRPr lang="en-US" dirty="0">
              <a:solidFill>
                <a:srgbClr val="9C1F2D"/>
              </a:solidFill>
            </a:endParaRPr>
          </a:p>
        </p:txBody>
      </p:sp>
      <p:sp>
        <p:nvSpPr>
          <p:cNvPr id="20484" name="Slide Number Placeholder 3"/>
          <p:cNvSpPr>
            <a:spLocks noGrp="1"/>
          </p:cNvSpPr>
          <p:nvPr>
            <p:ph type="sldNum" sz="quarter" idx="10"/>
          </p:nvPr>
        </p:nvSpPr>
        <p:spPr bwMode="auto">
          <a:noFill/>
          <a:ln>
            <a:miter lim="800000"/>
            <a:headEnd/>
            <a:tailEnd/>
          </a:ln>
        </p:spPr>
        <p:txBody>
          <a:bodyPr/>
          <a:lstStyle/>
          <a:p>
            <a:fld id="{EEE10CCC-6F0A-4CA0-8EDB-4A16DBA4509A}" type="slidenum">
              <a:rPr lang="en-US" altLang="en-US"/>
              <a:pPr/>
              <a:t>4</a:t>
            </a:fld>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047750"/>
            <a:ext cx="8269287" cy="3074987"/>
          </a:xfrm>
        </p:spPr>
        <p:txBody>
          <a:bodyPr/>
          <a:lstStyle/>
          <a:p>
            <a:pPr marL="0" indent="0">
              <a:buFont typeface="Lucida Grande"/>
              <a:buNone/>
              <a:defRPr/>
            </a:pPr>
            <a:r>
              <a:rPr lang="en-US" sz="1800" b="0" dirty="0"/>
              <a:t>Droplet precautions patients in a shared </a:t>
            </a:r>
            <a:r>
              <a:rPr lang="en-US" sz="1800" b="0" dirty="0" smtClean="0"/>
              <a:t>room:</a:t>
            </a:r>
          </a:p>
          <a:p>
            <a:pPr>
              <a:buClr>
                <a:srgbClr val="9C1F2D"/>
              </a:buClr>
              <a:buFont typeface="Arial" pitchFamily="34" charset="0"/>
              <a:buChar char="•"/>
              <a:defRPr/>
            </a:pPr>
            <a:r>
              <a:rPr lang="en-US" sz="1800" b="0" dirty="0" smtClean="0"/>
              <a:t>Droplet </a:t>
            </a:r>
            <a:r>
              <a:rPr lang="en-US" sz="1800" b="0" dirty="0"/>
              <a:t>precautions sign must be placed on door to room and on pulled curtain of individual </a:t>
            </a:r>
            <a:r>
              <a:rPr lang="en-US" sz="1800" b="0" dirty="0" smtClean="0"/>
              <a:t>patient</a:t>
            </a:r>
          </a:p>
          <a:p>
            <a:pPr>
              <a:buClr>
                <a:srgbClr val="9C1F2D"/>
              </a:buClr>
              <a:buFont typeface="Arial" pitchFamily="34" charset="0"/>
              <a:buChar char="•"/>
              <a:defRPr/>
            </a:pPr>
            <a:r>
              <a:rPr lang="en-US" sz="1800" b="0" dirty="0" smtClean="0"/>
              <a:t>When </a:t>
            </a:r>
            <a:r>
              <a:rPr lang="en-US" sz="1800" b="0" dirty="0"/>
              <a:t>patient exiting their bed space to use the washroom, or for a procedure they should be instructed to clean their hands and wear a procedure </a:t>
            </a:r>
            <a:r>
              <a:rPr lang="en-US" sz="1800" b="0" dirty="0" smtClean="0"/>
              <a:t>mask</a:t>
            </a:r>
          </a:p>
          <a:p>
            <a:pPr>
              <a:buClr>
                <a:srgbClr val="9C1F2D"/>
              </a:buClr>
              <a:buFont typeface="Arial" pitchFamily="34" charset="0"/>
              <a:buChar char="•"/>
              <a:defRPr/>
            </a:pPr>
            <a:r>
              <a:rPr lang="en-US" sz="1800" b="0" dirty="0" smtClean="0"/>
              <a:t>Patient </a:t>
            </a:r>
            <a:r>
              <a:rPr lang="en-US" sz="1800" b="0" dirty="0"/>
              <a:t>does not wear a mask with </a:t>
            </a:r>
            <a:r>
              <a:rPr lang="en-US" sz="1800" b="0" dirty="0" smtClean="0"/>
              <a:t>visor</a:t>
            </a:r>
          </a:p>
          <a:p>
            <a:pPr>
              <a:buClr>
                <a:srgbClr val="9C1F2D"/>
              </a:buClr>
              <a:buFont typeface="Arial" pitchFamily="34" charset="0"/>
              <a:buChar char="•"/>
              <a:defRPr/>
            </a:pPr>
            <a:r>
              <a:rPr lang="en-US" sz="1800" b="0" dirty="0" smtClean="0"/>
              <a:t>This </a:t>
            </a:r>
            <a:r>
              <a:rPr lang="en-US" sz="1800" b="0" u="sng" dirty="0"/>
              <a:t>does not </a:t>
            </a:r>
            <a:r>
              <a:rPr lang="en-US" sz="1800" b="0" dirty="0"/>
              <a:t>mean the patient can have modified precautions</a:t>
            </a:r>
          </a:p>
          <a:p>
            <a:pPr>
              <a:defRPr/>
            </a:pPr>
            <a:endParaRPr lang="en-US" sz="1800" dirty="0"/>
          </a:p>
          <a:p>
            <a:pPr>
              <a:defRPr/>
            </a:pPr>
            <a:r>
              <a:rPr lang="en-CA" sz="1800" b="0" i="1" dirty="0" smtClean="0"/>
              <a:t>Once the patient has been removed from droplet precautions, the room does not need to be cleaned</a:t>
            </a:r>
            <a:endParaRPr lang="en-CA" sz="1800" b="0" i="1" dirty="0"/>
          </a:p>
        </p:txBody>
      </p:sp>
      <p:sp>
        <p:nvSpPr>
          <p:cNvPr id="3" name="Title 2"/>
          <p:cNvSpPr>
            <a:spLocks noGrp="1"/>
          </p:cNvSpPr>
          <p:nvPr>
            <p:ph type="title"/>
          </p:nvPr>
        </p:nvSpPr>
        <p:spPr>
          <a:xfrm>
            <a:off x="1981200" y="361950"/>
            <a:ext cx="7772400" cy="539750"/>
          </a:xfrm>
        </p:spPr>
        <p:txBody>
          <a:bodyPr/>
          <a:lstStyle/>
          <a:p>
            <a:pPr>
              <a:defRPr/>
            </a:pPr>
            <a:r>
              <a:rPr lang="en-US" dirty="0">
                <a:solidFill>
                  <a:srgbClr val="9C1F2D"/>
                </a:solidFill>
              </a:rPr>
              <a:t>Droplet Precautions </a:t>
            </a:r>
            <a:endParaRPr lang="en-CA" dirty="0">
              <a:solidFill>
                <a:srgbClr val="9C1F2D"/>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38150"/>
            <a:ext cx="7772400" cy="539750"/>
          </a:xfrm>
        </p:spPr>
        <p:txBody>
          <a:bodyPr/>
          <a:lstStyle/>
          <a:p>
            <a:pPr eaLnBrk="1" fontAlgn="auto" hangingPunct="1">
              <a:spcAft>
                <a:spcPts val="0"/>
              </a:spcAft>
              <a:defRPr/>
            </a:pPr>
            <a:r>
              <a:rPr lang="en-US" dirty="0" smtClean="0">
                <a:solidFill>
                  <a:srgbClr val="9C1F2D"/>
                </a:solidFill>
              </a:rPr>
              <a:t>Airborne precautions</a:t>
            </a:r>
            <a:endParaRPr lang="en-US" dirty="0">
              <a:solidFill>
                <a:srgbClr val="9C1F2D"/>
              </a:solidFill>
            </a:endParaRPr>
          </a:p>
        </p:txBody>
      </p:sp>
      <p:sp>
        <p:nvSpPr>
          <p:cNvPr id="58371" name="Slide Number Placeholder 2"/>
          <p:cNvSpPr>
            <a:spLocks noGrp="1"/>
          </p:cNvSpPr>
          <p:nvPr>
            <p:ph type="sldNum" sz="quarter" idx="10"/>
          </p:nvPr>
        </p:nvSpPr>
        <p:spPr bwMode="auto">
          <a:noFill/>
          <a:ln>
            <a:miter lim="800000"/>
            <a:headEnd/>
            <a:tailEnd/>
          </a:ln>
        </p:spPr>
        <p:txBody>
          <a:bodyPr/>
          <a:lstStyle/>
          <a:p>
            <a:fld id="{DF8B0957-8BB0-4994-9961-86ACB8110F74}" type="slidenum">
              <a:rPr lang="en-US" altLang="en-US"/>
              <a:pPr/>
              <a:t>41</a:t>
            </a:fld>
            <a:endParaRPr lang="en-US" altLang="en-US"/>
          </a:p>
        </p:txBody>
      </p:sp>
      <p:sp>
        <p:nvSpPr>
          <p:cNvPr id="58372" name="Rectangle 3"/>
          <p:cNvSpPr txBox="1">
            <a:spLocks/>
          </p:cNvSpPr>
          <p:nvPr/>
        </p:nvSpPr>
        <p:spPr bwMode="auto">
          <a:xfrm>
            <a:off x="631825" y="931863"/>
            <a:ext cx="8229600" cy="3367087"/>
          </a:xfrm>
          <a:prstGeom prst="rect">
            <a:avLst/>
          </a:prstGeom>
          <a:noFill/>
          <a:ln w="9525">
            <a:noFill/>
            <a:miter lim="800000"/>
            <a:headEnd/>
            <a:tailEnd/>
          </a:ln>
        </p:spPr>
        <p:txBody>
          <a:bodyPr/>
          <a:lstStyle/>
          <a:p>
            <a:pPr marL="287338" indent="-287338" eaLnBrk="1" hangingPunct="1">
              <a:spcAft>
                <a:spcPts val="1200"/>
              </a:spcAft>
              <a:buClr>
                <a:srgbClr val="0033A0"/>
              </a:buClr>
              <a:buSzPct val="70000"/>
              <a:buFont typeface="Arial" pitchFamily="34" charset="0"/>
              <a:buNone/>
            </a:pPr>
            <a:r>
              <a:rPr lang="en-CA" altLang="en-US" sz="1800" dirty="0"/>
              <a:t>Airborne </a:t>
            </a:r>
            <a:r>
              <a:rPr lang="en-CA" altLang="en-US" sz="1800" dirty="0" smtClean="0"/>
              <a:t>Precautions:</a:t>
            </a:r>
            <a:endParaRPr lang="en-CA" altLang="en-US" sz="1800" dirty="0"/>
          </a:p>
          <a:p>
            <a:pPr marL="287338" indent="-287338" eaLnBrk="1" hangingPunct="1">
              <a:spcAft>
                <a:spcPts val="1200"/>
              </a:spcAft>
              <a:buClr>
                <a:srgbClr val="9C1F2D"/>
              </a:buClr>
              <a:buSzPct val="100000"/>
              <a:buFont typeface="Arial" pitchFamily="34" charset="0"/>
              <a:buChar char="•"/>
            </a:pPr>
            <a:r>
              <a:rPr lang="en-CA" altLang="en-US" sz="1800" dirty="0"/>
              <a:t>Small droplet nuclei are generated by the infectious person when he/she talks, coughs or sneezes</a:t>
            </a:r>
          </a:p>
          <a:p>
            <a:pPr marL="287338" indent="-287338" eaLnBrk="1" hangingPunct="1">
              <a:spcAft>
                <a:spcPts val="1200"/>
              </a:spcAft>
              <a:buClr>
                <a:srgbClr val="9C1F2D"/>
              </a:buClr>
              <a:buSzPct val="100000"/>
              <a:buFont typeface="Arial" pitchFamily="34" charset="0"/>
              <a:buChar char="•"/>
            </a:pPr>
            <a:r>
              <a:rPr lang="en-CA" altLang="en-US" sz="1800" dirty="0"/>
              <a:t>Droplet nuclei stay suspended in the air and travel through air currents and ventilation systems</a:t>
            </a:r>
          </a:p>
          <a:p>
            <a:pPr marL="287338" indent="-287338" eaLnBrk="1" hangingPunct="1">
              <a:spcAft>
                <a:spcPts val="1200"/>
              </a:spcAft>
              <a:buClr>
                <a:srgbClr val="9C1F2D"/>
              </a:buClr>
              <a:buSzPct val="100000"/>
              <a:buFont typeface="Arial" pitchFamily="34" charset="0"/>
              <a:buChar char="•"/>
            </a:pPr>
            <a:r>
              <a:rPr lang="en-CA" altLang="en-US" sz="1800" dirty="0"/>
              <a:t>Droplets are inhaled by susceptible persons including health care providers</a:t>
            </a:r>
          </a:p>
          <a:p>
            <a:pPr marL="287338" indent="-287338" eaLnBrk="1" hangingPunct="1">
              <a:spcAft>
                <a:spcPts val="1200"/>
              </a:spcAft>
              <a:buClr>
                <a:srgbClr val="9C1F2D"/>
              </a:buClr>
              <a:buSzPct val="100000"/>
              <a:buFont typeface="Arial" pitchFamily="34" charset="0"/>
              <a:buChar char="•"/>
            </a:pPr>
            <a:r>
              <a:rPr lang="en-CA" altLang="en-US" sz="1800" dirty="0"/>
              <a:t>Disease examples include; chickenpox, measles, tuberculosis, disseminated shingles, smallpox</a:t>
            </a:r>
            <a:endParaRPr lang="en-US" altLang="en-US" sz="1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38150"/>
            <a:ext cx="7772400" cy="539750"/>
          </a:xfrm>
        </p:spPr>
        <p:txBody>
          <a:bodyPr/>
          <a:lstStyle/>
          <a:p>
            <a:pPr eaLnBrk="1" fontAlgn="auto" hangingPunct="1">
              <a:spcAft>
                <a:spcPts val="0"/>
              </a:spcAft>
              <a:defRPr/>
            </a:pPr>
            <a:r>
              <a:rPr lang="en-US" dirty="0" smtClean="0">
                <a:solidFill>
                  <a:srgbClr val="9C1F2D"/>
                </a:solidFill>
              </a:rPr>
              <a:t>Airborne precautions</a:t>
            </a:r>
            <a:endParaRPr lang="en-US" dirty="0">
              <a:solidFill>
                <a:srgbClr val="9C1F2D"/>
              </a:solidFill>
            </a:endParaRPr>
          </a:p>
        </p:txBody>
      </p:sp>
      <p:sp>
        <p:nvSpPr>
          <p:cNvPr id="59395" name="Slide Number Placeholder 2"/>
          <p:cNvSpPr>
            <a:spLocks noGrp="1"/>
          </p:cNvSpPr>
          <p:nvPr>
            <p:ph type="sldNum" sz="quarter" idx="10"/>
          </p:nvPr>
        </p:nvSpPr>
        <p:spPr bwMode="auto">
          <a:noFill/>
          <a:ln>
            <a:miter lim="800000"/>
            <a:headEnd/>
            <a:tailEnd/>
          </a:ln>
        </p:spPr>
        <p:txBody>
          <a:bodyPr/>
          <a:lstStyle/>
          <a:p>
            <a:fld id="{823E3186-6211-44A6-BF69-472D8EF94AA4}" type="slidenum">
              <a:rPr lang="en-US" altLang="en-US"/>
              <a:pPr/>
              <a:t>42</a:t>
            </a:fld>
            <a:endParaRPr lang="en-US" altLang="en-US"/>
          </a:p>
        </p:txBody>
      </p:sp>
      <p:sp>
        <p:nvSpPr>
          <p:cNvPr id="59396" name="Rectangle 5"/>
          <p:cNvSpPr>
            <a:spLocks noChangeArrowheads="1"/>
          </p:cNvSpPr>
          <p:nvPr/>
        </p:nvSpPr>
        <p:spPr bwMode="auto">
          <a:xfrm>
            <a:off x="4886325" y="1517650"/>
            <a:ext cx="3641725" cy="2270125"/>
          </a:xfrm>
          <a:prstGeom prst="rect">
            <a:avLst/>
          </a:prstGeom>
          <a:noFill/>
          <a:ln w="9525">
            <a:noFill/>
            <a:miter lim="800000"/>
            <a:headEnd/>
            <a:tailEnd/>
          </a:ln>
        </p:spPr>
        <p:txBody>
          <a:bodyPr/>
          <a:lstStyle/>
          <a:p>
            <a:pPr marL="342900" indent="-342900">
              <a:lnSpc>
                <a:spcPct val="80000"/>
              </a:lnSpc>
              <a:spcBef>
                <a:spcPct val="20000"/>
              </a:spcBef>
              <a:buClr>
                <a:srgbClr val="9C1F2D"/>
              </a:buClr>
              <a:buFont typeface="Arial" pitchFamily="34" charset="0"/>
              <a:buNone/>
            </a:pPr>
            <a:r>
              <a:rPr lang="en-CA" altLang="en-US" sz="2000" b="1" dirty="0">
                <a:latin typeface="+mn-lt"/>
              </a:rPr>
              <a:t>PPE for Staff </a:t>
            </a:r>
          </a:p>
          <a:p>
            <a:pPr marL="342900" indent="-342900">
              <a:lnSpc>
                <a:spcPct val="80000"/>
              </a:lnSpc>
              <a:spcBef>
                <a:spcPct val="20000"/>
              </a:spcBef>
              <a:buClr>
                <a:srgbClr val="9C1F2D"/>
              </a:buClr>
              <a:buFont typeface="Arial" pitchFamily="34" charset="0"/>
              <a:buChar char="•"/>
            </a:pPr>
            <a:r>
              <a:rPr lang="en-CA" altLang="en-US" sz="2000" dirty="0">
                <a:latin typeface="+mn-lt"/>
              </a:rPr>
              <a:t>Fit tested N95 mask</a:t>
            </a:r>
          </a:p>
          <a:p>
            <a:pPr marL="342900" indent="-342900">
              <a:lnSpc>
                <a:spcPct val="80000"/>
              </a:lnSpc>
              <a:spcBef>
                <a:spcPct val="20000"/>
              </a:spcBef>
              <a:buClr>
                <a:srgbClr val="9C1F2D"/>
              </a:buClr>
              <a:buFont typeface="Arial" pitchFamily="34" charset="0"/>
              <a:buChar char="•"/>
            </a:pPr>
            <a:endParaRPr lang="en-CA" altLang="en-US" sz="2000" dirty="0">
              <a:latin typeface="+mn-lt"/>
            </a:endParaRPr>
          </a:p>
          <a:p>
            <a:pPr marL="342900" indent="-342900">
              <a:lnSpc>
                <a:spcPct val="80000"/>
              </a:lnSpc>
              <a:spcBef>
                <a:spcPct val="20000"/>
              </a:spcBef>
              <a:buClr>
                <a:srgbClr val="9C1F2D"/>
              </a:buClr>
              <a:buFont typeface="Arial" pitchFamily="34" charset="0"/>
              <a:buNone/>
            </a:pPr>
            <a:r>
              <a:rPr lang="en-CA" altLang="en-US" sz="2000" b="1" dirty="0">
                <a:latin typeface="+mn-lt"/>
              </a:rPr>
              <a:t>PPE for Visitors</a:t>
            </a:r>
          </a:p>
          <a:p>
            <a:pPr marL="342900" indent="-342900">
              <a:lnSpc>
                <a:spcPct val="80000"/>
              </a:lnSpc>
              <a:spcBef>
                <a:spcPct val="20000"/>
              </a:spcBef>
              <a:buClr>
                <a:srgbClr val="9C1F2D"/>
              </a:buClr>
              <a:buFont typeface="Arial" pitchFamily="34" charset="0"/>
              <a:buChar char="•"/>
            </a:pPr>
            <a:r>
              <a:rPr lang="en-CA" altLang="en-US" sz="2000" dirty="0">
                <a:latin typeface="+mn-lt"/>
              </a:rPr>
              <a:t>Generic N95 mask</a:t>
            </a:r>
            <a:endParaRPr lang="en-US" altLang="en-US" sz="2000" dirty="0">
              <a:latin typeface="+mn-lt"/>
            </a:endParaRPr>
          </a:p>
        </p:txBody>
      </p:sp>
      <p:pic>
        <p:nvPicPr>
          <p:cNvPr id="59397" name="Picture 4"/>
          <p:cNvPicPr>
            <a:picLocks noChangeAspect="1" noChangeArrowheads="1"/>
          </p:cNvPicPr>
          <p:nvPr/>
        </p:nvPicPr>
        <p:blipFill>
          <a:blip r:embed="rId3"/>
          <a:srcRect l="1913" t="2647"/>
          <a:stretch>
            <a:fillRect/>
          </a:stretch>
        </p:blipFill>
        <p:spPr bwMode="auto">
          <a:xfrm>
            <a:off x="898525" y="1109663"/>
            <a:ext cx="3625850" cy="30988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1950"/>
            <a:ext cx="7772400" cy="539750"/>
          </a:xfrm>
        </p:spPr>
        <p:txBody>
          <a:bodyPr/>
          <a:lstStyle/>
          <a:p>
            <a:pPr eaLnBrk="1" fontAlgn="auto" hangingPunct="1">
              <a:spcAft>
                <a:spcPts val="0"/>
              </a:spcAft>
              <a:defRPr/>
            </a:pPr>
            <a:r>
              <a:rPr lang="en-US" dirty="0" smtClean="0">
                <a:solidFill>
                  <a:srgbClr val="9C1F2D"/>
                </a:solidFill>
              </a:rPr>
              <a:t>Aerosol generating respiratory procedures</a:t>
            </a:r>
            <a:endParaRPr lang="en-US" dirty="0">
              <a:solidFill>
                <a:srgbClr val="9C1F2D"/>
              </a:solidFill>
            </a:endParaRPr>
          </a:p>
        </p:txBody>
      </p:sp>
      <p:sp>
        <p:nvSpPr>
          <p:cNvPr id="60419" name="Slide Number Placeholder 2"/>
          <p:cNvSpPr>
            <a:spLocks noGrp="1"/>
          </p:cNvSpPr>
          <p:nvPr>
            <p:ph type="sldNum" sz="quarter" idx="10"/>
          </p:nvPr>
        </p:nvSpPr>
        <p:spPr bwMode="auto">
          <a:noFill/>
          <a:ln>
            <a:miter lim="800000"/>
            <a:headEnd/>
            <a:tailEnd/>
          </a:ln>
        </p:spPr>
        <p:txBody>
          <a:bodyPr/>
          <a:lstStyle/>
          <a:p>
            <a:fld id="{8C6D132E-4CF1-49ED-99BF-54C391034C79}" type="slidenum">
              <a:rPr lang="en-US" altLang="en-US"/>
              <a:pPr/>
              <a:t>43</a:t>
            </a:fld>
            <a:endParaRPr lang="en-US" altLang="en-US"/>
          </a:p>
        </p:txBody>
      </p:sp>
      <p:sp>
        <p:nvSpPr>
          <p:cNvPr id="60420" name="Rectangle 3"/>
          <p:cNvSpPr txBox="1">
            <a:spLocks/>
          </p:cNvSpPr>
          <p:nvPr/>
        </p:nvSpPr>
        <p:spPr bwMode="auto">
          <a:xfrm>
            <a:off x="715963" y="1030288"/>
            <a:ext cx="5456237" cy="3100387"/>
          </a:xfrm>
          <a:prstGeom prst="rect">
            <a:avLst/>
          </a:prstGeom>
          <a:noFill/>
          <a:ln w="9525">
            <a:noFill/>
            <a:miter lim="800000"/>
            <a:headEnd/>
            <a:tailEnd/>
          </a:ln>
        </p:spPr>
        <p:txBody>
          <a:bodyPr/>
          <a:lstStyle/>
          <a:p>
            <a:pPr marL="287338" indent="-287338" eaLnBrk="1" hangingPunct="1">
              <a:spcAft>
                <a:spcPts val="1200"/>
              </a:spcAft>
              <a:buClr>
                <a:srgbClr val="0033A0"/>
              </a:buClr>
              <a:buSzPct val="70000"/>
              <a:buFont typeface="Arial" pitchFamily="34" charset="0"/>
              <a:buNone/>
            </a:pPr>
            <a:r>
              <a:rPr lang="en-CA" altLang="en-US" sz="2000" dirty="0"/>
              <a:t>Aerosol Generating Respiratory </a:t>
            </a:r>
            <a:r>
              <a:rPr lang="en-CA" altLang="en-US" sz="2000" dirty="0" smtClean="0"/>
              <a:t>Procedures:</a:t>
            </a:r>
            <a:endParaRPr lang="en-CA" altLang="en-US" sz="2000" dirty="0"/>
          </a:p>
          <a:p>
            <a:pPr marL="287338" indent="-287338" eaLnBrk="1" hangingPunct="1">
              <a:spcAft>
                <a:spcPts val="1200"/>
              </a:spcAft>
              <a:buClr>
                <a:srgbClr val="9C1F2D"/>
              </a:buClr>
              <a:buSzPct val="100000"/>
              <a:buFont typeface="Arial" pitchFamily="34" charset="0"/>
              <a:buChar char="•"/>
            </a:pPr>
            <a:r>
              <a:rPr lang="en-US" altLang="en-US" sz="2000" dirty="0"/>
              <a:t>Procedure with the potential to generate a high volume of respiratory droplets and aerosols. The procedure may propel droplets over a radius of two meters</a:t>
            </a:r>
          </a:p>
          <a:p>
            <a:pPr marL="287338" indent="-287338" eaLnBrk="1" hangingPunct="1">
              <a:spcAft>
                <a:spcPts val="1200"/>
              </a:spcAft>
              <a:buClr>
                <a:srgbClr val="9C1F2D"/>
              </a:buClr>
              <a:buSzPct val="100000"/>
              <a:buFont typeface="Arial" pitchFamily="34" charset="0"/>
              <a:buChar char="•"/>
            </a:pPr>
            <a:r>
              <a:rPr lang="en-CA" altLang="en-US" sz="2000" dirty="0"/>
              <a:t>Procedures may propel droplets over a radius of two meters</a:t>
            </a:r>
          </a:p>
          <a:p>
            <a:pPr marL="287338" indent="-287338" eaLnBrk="1" hangingPunct="1">
              <a:spcAft>
                <a:spcPts val="1200"/>
              </a:spcAft>
              <a:buClr>
                <a:srgbClr val="0033A0"/>
              </a:buClr>
              <a:buSzPct val="70000"/>
              <a:buFont typeface="Arial" pitchFamily="34" charset="0"/>
              <a:buNone/>
            </a:pPr>
            <a:endParaRPr lang="en-US" altLang="en-US" sz="2800" b="1" dirty="0"/>
          </a:p>
        </p:txBody>
      </p:sp>
      <p:pic>
        <p:nvPicPr>
          <p:cNvPr id="5" name="aerosol procedure Video.wmv">
            <a:hlinkClick r:id="" action="ppaction://media"/>
          </p:cNvPr>
          <p:cNvPicPr>
            <a:picLocks noRot="1" noChangeAspect="1" noChangeArrowheads="1"/>
          </p:cNvPicPr>
          <p:nvPr>
            <a:videoFile r:link="rId1"/>
          </p:nvPr>
        </p:nvPicPr>
        <p:blipFill>
          <a:blip r:embed="rId4"/>
          <a:srcRect/>
          <a:stretch>
            <a:fillRect/>
          </a:stretch>
        </p:blipFill>
        <p:spPr bwMode="auto">
          <a:xfrm>
            <a:off x="6324600" y="1390650"/>
            <a:ext cx="2476500" cy="2247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25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1950"/>
            <a:ext cx="7772400" cy="539750"/>
          </a:xfrm>
        </p:spPr>
        <p:txBody>
          <a:bodyPr/>
          <a:lstStyle/>
          <a:p>
            <a:pPr eaLnBrk="1" fontAlgn="auto" hangingPunct="1">
              <a:spcAft>
                <a:spcPts val="0"/>
              </a:spcAft>
              <a:defRPr/>
            </a:pPr>
            <a:r>
              <a:rPr lang="en-US" dirty="0" smtClean="0">
                <a:solidFill>
                  <a:srgbClr val="9C1F2D"/>
                </a:solidFill>
              </a:rPr>
              <a:t>Aerosol generating respiratory precautions</a:t>
            </a:r>
            <a:endParaRPr lang="en-US" dirty="0">
              <a:solidFill>
                <a:srgbClr val="9C1F2D"/>
              </a:solidFill>
            </a:endParaRPr>
          </a:p>
        </p:txBody>
      </p:sp>
      <p:sp>
        <p:nvSpPr>
          <p:cNvPr id="61443" name="Slide Number Placeholder 2"/>
          <p:cNvSpPr>
            <a:spLocks noGrp="1"/>
          </p:cNvSpPr>
          <p:nvPr>
            <p:ph type="sldNum" sz="quarter" idx="10"/>
          </p:nvPr>
        </p:nvSpPr>
        <p:spPr bwMode="auto">
          <a:noFill/>
          <a:ln>
            <a:miter lim="800000"/>
            <a:headEnd/>
            <a:tailEnd/>
          </a:ln>
        </p:spPr>
        <p:txBody>
          <a:bodyPr/>
          <a:lstStyle/>
          <a:p>
            <a:fld id="{12ABA699-A60A-4085-B366-130E5CDDBE42}" type="slidenum">
              <a:rPr lang="en-US" altLang="en-US"/>
              <a:pPr/>
              <a:t>44</a:t>
            </a:fld>
            <a:endParaRPr lang="en-US" altLang="en-US"/>
          </a:p>
        </p:txBody>
      </p:sp>
      <p:sp>
        <p:nvSpPr>
          <p:cNvPr id="61444" name="Rectangle 6"/>
          <p:cNvSpPr txBox="1">
            <a:spLocks/>
          </p:cNvSpPr>
          <p:nvPr/>
        </p:nvSpPr>
        <p:spPr bwMode="auto">
          <a:xfrm>
            <a:off x="4343400" y="993775"/>
            <a:ext cx="4632325" cy="3675063"/>
          </a:xfrm>
          <a:prstGeom prst="rect">
            <a:avLst/>
          </a:prstGeom>
          <a:noFill/>
          <a:ln w="9525">
            <a:noFill/>
            <a:miter lim="800000"/>
            <a:headEnd/>
            <a:tailEnd/>
          </a:ln>
        </p:spPr>
        <p:txBody>
          <a:bodyPr/>
          <a:lstStyle/>
          <a:p>
            <a:pPr marL="287338" indent="-287338" eaLnBrk="1" hangingPunct="1">
              <a:lnSpc>
                <a:spcPct val="90000"/>
              </a:lnSpc>
              <a:spcAft>
                <a:spcPts val="1200"/>
              </a:spcAft>
              <a:buClr>
                <a:srgbClr val="0033A0"/>
              </a:buClr>
              <a:buSzPct val="70000"/>
              <a:buFont typeface="Arial" pitchFamily="34" charset="0"/>
              <a:buNone/>
            </a:pPr>
            <a:r>
              <a:rPr lang="en-CA" altLang="en-US" sz="2000" b="1" dirty="0"/>
              <a:t>PPE for Staff</a:t>
            </a:r>
          </a:p>
          <a:p>
            <a:pPr marL="287338" indent="-287338" eaLnBrk="1" hangingPunct="1">
              <a:lnSpc>
                <a:spcPct val="90000"/>
              </a:lnSpc>
              <a:spcAft>
                <a:spcPts val="1200"/>
              </a:spcAft>
              <a:buClr>
                <a:srgbClr val="9C1F2D"/>
              </a:buClr>
              <a:buSzPct val="100000"/>
              <a:buFont typeface="Arial" pitchFamily="34" charset="0"/>
              <a:buChar char="•"/>
            </a:pPr>
            <a:r>
              <a:rPr lang="en-CA" altLang="en-US" sz="2000" dirty="0"/>
              <a:t>Mask with visor</a:t>
            </a:r>
          </a:p>
          <a:p>
            <a:pPr marL="287338" indent="-287338" eaLnBrk="1" hangingPunct="1">
              <a:lnSpc>
                <a:spcPct val="90000"/>
              </a:lnSpc>
              <a:spcAft>
                <a:spcPts val="1200"/>
              </a:spcAft>
              <a:buClr>
                <a:srgbClr val="9C1F2D"/>
              </a:buClr>
              <a:buSzPct val="100000"/>
              <a:buFont typeface="Arial" pitchFamily="34" charset="0"/>
              <a:buChar char="•"/>
            </a:pPr>
            <a:r>
              <a:rPr lang="en-CA" altLang="en-US" sz="2000" dirty="0"/>
              <a:t>Wear gown and gloves when skin and clothing will be in contact with patient or the soiled environment</a:t>
            </a:r>
            <a:endParaRPr lang="en-CA" altLang="en-US" sz="2000" b="1" dirty="0"/>
          </a:p>
          <a:p>
            <a:pPr marL="287338" indent="-287338" eaLnBrk="1" hangingPunct="1">
              <a:lnSpc>
                <a:spcPct val="90000"/>
              </a:lnSpc>
              <a:spcAft>
                <a:spcPts val="1200"/>
              </a:spcAft>
              <a:buClr>
                <a:srgbClr val="9C1F2D"/>
              </a:buClr>
              <a:buSzPct val="100000"/>
            </a:pPr>
            <a:r>
              <a:rPr lang="en-CA" altLang="en-US" sz="2000" b="1" dirty="0"/>
              <a:t>PPE for Visitors</a:t>
            </a:r>
          </a:p>
          <a:p>
            <a:pPr marL="287338" indent="-287338" eaLnBrk="1" hangingPunct="1">
              <a:lnSpc>
                <a:spcPct val="90000"/>
              </a:lnSpc>
              <a:spcAft>
                <a:spcPts val="1200"/>
              </a:spcAft>
              <a:buClr>
                <a:srgbClr val="9C1F2D"/>
              </a:buClr>
              <a:buSzPct val="100000"/>
              <a:buFont typeface="Arial" pitchFamily="34" charset="0"/>
              <a:buChar char="•"/>
            </a:pPr>
            <a:r>
              <a:rPr lang="en-CA" altLang="en-US" sz="2000" dirty="0"/>
              <a:t>Mask with visor</a:t>
            </a:r>
          </a:p>
          <a:p>
            <a:pPr marL="287338" indent="-287338" eaLnBrk="1" hangingPunct="1">
              <a:lnSpc>
                <a:spcPct val="90000"/>
              </a:lnSpc>
              <a:spcAft>
                <a:spcPts val="1200"/>
              </a:spcAft>
              <a:buClr>
                <a:srgbClr val="9C1F2D"/>
              </a:buClr>
              <a:buSzPct val="100000"/>
              <a:buFont typeface="Arial" pitchFamily="34" charset="0"/>
              <a:buChar char="•"/>
            </a:pPr>
            <a:r>
              <a:rPr lang="en-CA" altLang="en-US" sz="2000" dirty="0"/>
              <a:t>Wear gown and gloves when skin and clothing will be in contact with patient or the soiled environment</a:t>
            </a:r>
            <a:endParaRPr lang="en-US" altLang="en-US" sz="2000" dirty="0"/>
          </a:p>
          <a:p>
            <a:pPr marL="287338" indent="-287338" eaLnBrk="1" hangingPunct="1">
              <a:lnSpc>
                <a:spcPct val="90000"/>
              </a:lnSpc>
              <a:spcAft>
                <a:spcPts val="1200"/>
              </a:spcAft>
              <a:buClr>
                <a:srgbClr val="0033A0"/>
              </a:buClr>
              <a:buSzPct val="70000"/>
              <a:buFont typeface="Arial" pitchFamily="34" charset="0"/>
              <a:buNone/>
            </a:pPr>
            <a:r>
              <a:rPr lang="en-US" altLang="en-US" sz="1800" dirty="0"/>
              <a:t>	</a:t>
            </a:r>
          </a:p>
          <a:p>
            <a:pPr marL="287338" indent="-287338" eaLnBrk="1" hangingPunct="1">
              <a:lnSpc>
                <a:spcPct val="90000"/>
              </a:lnSpc>
              <a:spcAft>
                <a:spcPts val="1200"/>
              </a:spcAft>
              <a:buClr>
                <a:srgbClr val="0033A0"/>
              </a:buClr>
              <a:buSzPct val="70000"/>
              <a:buFont typeface="Lucida Grande"/>
              <a:buChar char="▶"/>
            </a:pPr>
            <a:endParaRPr lang="en-US" altLang="en-US" sz="2800" b="1" dirty="0"/>
          </a:p>
        </p:txBody>
      </p:sp>
      <p:pic>
        <p:nvPicPr>
          <p:cNvPr id="61445" name="Picture 5" descr="2"/>
          <p:cNvPicPr>
            <a:picLocks noChangeAspect="1" noChangeArrowheads="1"/>
          </p:cNvPicPr>
          <p:nvPr/>
        </p:nvPicPr>
        <p:blipFill>
          <a:blip r:embed="rId3"/>
          <a:srcRect/>
          <a:stretch>
            <a:fillRect/>
          </a:stretch>
        </p:blipFill>
        <p:spPr bwMode="auto">
          <a:xfrm>
            <a:off x="709613" y="1077913"/>
            <a:ext cx="3557587" cy="3017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2"/>
          <p:cNvSpPr>
            <a:spLocks noGrp="1"/>
          </p:cNvSpPr>
          <p:nvPr>
            <p:ph type="sldNum" sz="quarter" idx="10"/>
          </p:nvPr>
        </p:nvSpPr>
        <p:spPr bwMode="auto">
          <a:noFill/>
          <a:ln>
            <a:miter lim="800000"/>
            <a:headEnd/>
            <a:tailEnd/>
          </a:ln>
        </p:spPr>
        <p:txBody>
          <a:bodyPr/>
          <a:lstStyle/>
          <a:p>
            <a:fld id="{4B835C64-B27F-42CC-9E60-E82D878D57E9}" type="slidenum">
              <a:rPr lang="en-US" altLang="en-US"/>
              <a:pPr/>
              <a:t>45</a:t>
            </a:fld>
            <a:endParaRPr lang="en-US" altLang="en-US"/>
          </a:p>
        </p:txBody>
      </p:sp>
      <p:sp>
        <p:nvSpPr>
          <p:cNvPr id="2" name="Title 1"/>
          <p:cNvSpPr>
            <a:spLocks noGrp="1"/>
          </p:cNvSpPr>
          <p:nvPr>
            <p:ph type="title"/>
          </p:nvPr>
        </p:nvSpPr>
        <p:spPr>
          <a:xfrm>
            <a:off x="1981200" y="361950"/>
            <a:ext cx="7772400" cy="539750"/>
          </a:xfrm>
        </p:spPr>
        <p:txBody>
          <a:bodyPr/>
          <a:lstStyle/>
          <a:p>
            <a:pPr eaLnBrk="1" fontAlgn="auto" hangingPunct="1">
              <a:spcAft>
                <a:spcPts val="0"/>
              </a:spcAft>
              <a:defRPr/>
            </a:pPr>
            <a:r>
              <a:rPr lang="en-CA" altLang="en-US" dirty="0">
                <a:solidFill>
                  <a:srgbClr val="9C1F2D"/>
                </a:solidFill>
              </a:rPr>
              <a:t>How to Find Information About IPAC</a:t>
            </a:r>
            <a:endParaRPr lang="en-US" dirty="0">
              <a:solidFill>
                <a:srgbClr val="9C1F2D"/>
              </a:solidFill>
            </a:endParaRPr>
          </a:p>
        </p:txBody>
      </p:sp>
      <p:pic>
        <p:nvPicPr>
          <p:cNvPr id="63492" name="Picture 4"/>
          <p:cNvPicPr>
            <a:picLocks noChangeAspect="1" noChangeArrowheads="1"/>
          </p:cNvPicPr>
          <p:nvPr/>
        </p:nvPicPr>
        <p:blipFill>
          <a:blip r:embed="rId3"/>
          <a:srcRect l="7709" r="11646" b="17178"/>
          <a:stretch>
            <a:fillRect/>
          </a:stretch>
        </p:blipFill>
        <p:spPr bwMode="auto">
          <a:xfrm>
            <a:off x="722313" y="1347788"/>
            <a:ext cx="7418387" cy="348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438150"/>
            <a:ext cx="7772400" cy="539750"/>
          </a:xfrm>
        </p:spPr>
        <p:txBody>
          <a:bodyPr/>
          <a:lstStyle/>
          <a:p>
            <a:pPr eaLnBrk="1" fontAlgn="auto" hangingPunct="1">
              <a:spcAft>
                <a:spcPts val="0"/>
              </a:spcAft>
              <a:defRPr/>
            </a:pPr>
            <a:r>
              <a:rPr lang="en-CA" altLang="en-US" dirty="0">
                <a:solidFill>
                  <a:srgbClr val="9C1F2D"/>
                </a:solidFill>
              </a:rPr>
              <a:t>Routine Practice</a:t>
            </a:r>
            <a:endParaRPr lang="en-US" dirty="0">
              <a:solidFill>
                <a:srgbClr val="9C1F2D"/>
              </a:solidFill>
            </a:endParaRPr>
          </a:p>
        </p:txBody>
      </p:sp>
      <p:sp>
        <p:nvSpPr>
          <p:cNvPr id="21507" name="Slide Number Placeholder 3"/>
          <p:cNvSpPr>
            <a:spLocks noGrp="1"/>
          </p:cNvSpPr>
          <p:nvPr>
            <p:ph type="sldNum" sz="quarter" idx="10"/>
          </p:nvPr>
        </p:nvSpPr>
        <p:spPr bwMode="auto">
          <a:noFill/>
          <a:ln>
            <a:miter lim="800000"/>
            <a:headEnd/>
            <a:tailEnd/>
          </a:ln>
        </p:spPr>
        <p:txBody>
          <a:bodyPr/>
          <a:lstStyle/>
          <a:p>
            <a:fld id="{185C30E8-7A7D-437C-90DD-DA53040753BE}" type="slidenum">
              <a:rPr lang="en-US" altLang="en-US"/>
              <a:pPr/>
              <a:t>5</a:t>
            </a:fld>
            <a:endParaRPr lang="en-US" altLang="en-US"/>
          </a:p>
        </p:txBody>
      </p:sp>
      <p:sp>
        <p:nvSpPr>
          <p:cNvPr id="21508" name="Content Placeholder 1"/>
          <p:cNvSpPr>
            <a:spLocks noGrp="1"/>
          </p:cNvSpPr>
          <p:nvPr>
            <p:ph idx="4294967295"/>
          </p:nvPr>
        </p:nvSpPr>
        <p:spPr>
          <a:xfrm>
            <a:off x="730250" y="1068388"/>
            <a:ext cx="7772400" cy="3059112"/>
          </a:xfrm>
        </p:spPr>
        <p:txBody>
          <a:bodyPr/>
          <a:lstStyle/>
          <a:p>
            <a:pPr eaLnBrk="1" hangingPunct="1"/>
            <a:r>
              <a:rPr lang="en-CA" altLang="en-US" sz="2200" b="0" dirty="0" smtClean="0">
                <a:solidFill>
                  <a:schemeClr val="tx1"/>
                </a:solidFill>
                <a:latin typeface="Arial" pitchFamily="34" charset="0"/>
                <a:cs typeface="Arial" pitchFamily="34" charset="0"/>
              </a:rPr>
              <a:t>5 Basic Elements of Routine Practice</a:t>
            </a:r>
            <a:r>
              <a:rPr lang="en-CA" altLang="en-US" sz="2200" b="0" dirty="0" smtClean="0">
                <a:latin typeface="Arial" pitchFamily="34" charset="0"/>
                <a:cs typeface="Arial" pitchFamily="34" charset="0"/>
              </a:rPr>
              <a:t>:</a:t>
            </a:r>
          </a:p>
          <a:p>
            <a:pPr eaLnBrk="1" hangingPunct="1">
              <a:buFont typeface="Arial" pitchFamily="34" charset="0"/>
              <a:buChar char="•"/>
            </a:pPr>
            <a:r>
              <a:rPr lang="en-CA" altLang="en-US" sz="2000" b="0" dirty="0" smtClean="0">
                <a:latin typeface="Arial" pitchFamily="34" charset="0"/>
                <a:cs typeface="Arial" pitchFamily="34" charset="0"/>
              </a:rPr>
              <a:t>Hand Hygiene</a:t>
            </a:r>
          </a:p>
          <a:p>
            <a:pPr eaLnBrk="1" hangingPunct="1">
              <a:buFont typeface="Arial" pitchFamily="34" charset="0"/>
              <a:buChar char="•"/>
            </a:pPr>
            <a:r>
              <a:rPr lang="en-CA" altLang="en-US" sz="2000" b="0" dirty="0" smtClean="0">
                <a:latin typeface="Arial" pitchFamily="34" charset="0"/>
                <a:cs typeface="Arial" pitchFamily="34" charset="0"/>
              </a:rPr>
              <a:t>Cleaning of Shared Equipment</a:t>
            </a:r>
          </a:p>
          <a:p>
            <a:pPr eaLnBrk="1" hangingPunct="1">
              <a:buFont typeface="Arial" pitchFamily="34" charset="0"/>
              <a:buChar char="•"/>
            </a:pPr>
            <a:r>
              <a:rPr lang="en-CA" altLang="en-US" sz="2000" b="0" dirty="0" smtClean="0">
                <a:latin typeface="Arial" pitchFamily="34" charset="0"/>
                <a:cs typeface="Arial" pitchFamily="34" charset="0"/>
              </a:rPr>
              <a:t>Risk Assessment</a:t>
            </a:r>
          </a:p>
          <a:p>
            <a:pPr eaLnBrk="1" hangingPunct="1">
              <a:buFont typeface="Arial" pitchFamily="34" charset="0"/>
              <a:buChar char="•"/>
            </a:pPr>
            <a:r>
              <a:rPr lang="en-CA" altLang="en-US" sz="2000" b="0" dirty="0" smtClean="0">
                <a:latin typeface="Arial" pitchFamily="34" charset="0"/>
                <a:cs typeface="Arial" pitchFamily="34" charset="0"/>
              </a:rPr>
              <a:t>Personal Protective Equipment (PPE)</a:t>
            </a:r>
          </a:p>
          <a:p>
            <a:pPr eaLnBrk="1" hangingPunct="1">
              <a:buFont typeface="Arial" pitchFamily="34" charset="0"/>
              <a:buChar char="•"/>
            </a:pPr>
            <a:r>
              <a:rPr lang="en-CA" altLang="en-US" sz="2000" b="0" dirty="0" smtClean="0">
                <a:latin typeface="Arial" pitchFamily="34" charset="0"/>
                <a:cs typeface="Arial" pitchFamily="34" charset="0"/>
              </a:rPr>
              <a:t>Patient Placement</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4"/>
          </p:nvPr>
        </p:nvSpPr>
        <p:spPr bwMode="auto">
          <a:noFill/>
          <a:ln>
            <a:miter lim="800000"/>
            <a:headEnd/>
            <a:tailEnd/>
          </a:ln>
        </p:spPr>
        <p:txBody>
          <a:bodyPr/>
          <a:lstStyle/>
          <a:p>
            <a:fld id="{20115F4C-4050-42E7-978C-B1150A7B6DBA}" type="slidenum">
              <a:rPr lang="en-US" altLang="en-US"/>
              <a:pPr/>
              <a:t>6</a:t>
            </a:fld>
            <a:endParaRPr lang="en-US" altLang="en-US"/>
          </a:p>
        </p:txBody>
      </p:sp>
      <p:sp>
        <p:nvSpPr>
          <p:cNvPr id="22531" name="Content Placeholder 2"/>
          <p:cNvSpPr>
            <a:spLocks noGrp="1"/>
          </p:cNvSpPr>
          <p:nvPr>
            <p:ph idx="1"/>
          </p:nvPr>
        </p:nvSpPr>
        <p:spPr>
          <a:xfrm>
            <a:off x="722313" y="1068388"/>
            <a:ext cx="7772400" cy="3192462"/>
          </a:xfrm>
        </p:spPr>
        <p:txBody>
          <a:bodyPr/>
          <a:lstStyle/>
          <a:p>
            <a:pPr eaLnBrk="1" hangingPunct="1"/>
            <a:r>
              <a:rPr lang="en-CA" altLang="en-US" sz="2000" b="0" dirty="0" smtClean="0">
                <a:latin typeface="Arial" pitchFamily="34" charset="0"/>
                <a:cs typeface="Arial" pitchFamily="34" charset="0"/>
              </a:rPr>
              <a:t>Hands are the most common carrier of bacteria and viruses that spread throughout the hospital</a:t>
            </a:r>
          </a:p>
          <a:p>
            <a:pPr eaLnBrk="1" hangingPunct="1"/>
            <a:endParaRPr lang="en-CA" altLang="en-US" sz="2000" b="0" dirty="0" smtClean="0">
              <a:latin typeface="Arial" pitchFamily="34" charset="0"/>
              <a:cs typeface="Arial" pitchFamily="34" charset="0"/>
            </a:endParaRPr>
          </a:p>
          <a:p>
            <a:pPr eaLnBrk="1" hangingPunct="1"/>
            <a:r>
              <a:rPr lang="en-CA" altLang="en-US" sz="2000" b="0" dirty="0" smtClean="0">
                <a:latin typeface="Arial" pitchFamily="34" charset="0"/>
                <a:cs typeface="Arial" pitchFamily="34" charset="0"/>
              </a:rPr>
              <a:t>Hand hygiene is something every health care provider can do to help to reduce the amount of infections acquired by hospitalized patients</a:t>
            </a:r>
          </a:p>
          <a:p>
            <a:pPr eaLnBrk="1" hangingPunct="1"/>
            <a:endParaRPr lang="en-CA" altLang="en-US" sz="2000" b="0" dirty="0" smtClean="0">
              <a:latin typeface="Arial" pitchFamily="34" charset="0"/>
              <a:cs typeface="Arial" pitchFamily="34" charset="0"/>
            </a:endParaRPr>
          </a:p>
          <a:p>
            <a:pPr eaLnBrk="1" hangingPunct="1"/>
            <a:r>
              <a:rPr lang="en-CA" altLang="en-US" sz="2000" b="0" dirty="0" smtClean="0">
                <a:latin typeface="Arial" pitchFamily="34" charset="0"/>
                <a:cs typeface="Arial" pitchFamily="34" charset="0"/>
              </a:rPr>
              <a:t>Remember your four points of hand washing!!!</a:t>
            </a:r>
          </a:p>
        </p:txBody>
      </p:sp>
      <p:sp>
        <p:nvSpPr>
          <p:cNvPr id="4" name="Title 3"/>
          <p:cNvSpPr>
            <a:spLocks noGrp="1"/>
          </p:cNvSpPr>
          <p:nvPr>
            <p:ph type="title"/>
          </p:nvPr>
        </p:nvSpPr>
        <p:spPr>
          <a:xfrm>
            <a:off x="1981200" y="361950"/>
            <a:ext cx="7772400" cy="539750"/>
          </a:xfrm>
        </p:spPr>
        <p:txBody>
          <a:bodyPr/>
          <a:lstStyle/>
          <a:p>
            <a:pPr eaLnBrk="1" fontAlgn="auto" hangingPunct="1">
              <a:spcAft>
                <a:spcPts val="0"/>
              </a:spcAft>
              <a:defRPr/>
            </a:pPr>
            <a:r>
              <a:rPr lang="en-CA" altLang="en-US" dirty="0">
                <a:solidFill>
                  <a:srgbClr val="9C1F2D"/>
                </a:solidFill>
              </a:rPr>
              <a:t>Hand hygiene</a:t>
            </a:r>
            <a:endParaRPr lang="en-US" dirty="0">
              <a:solidFill>
                <a:srgbClr val="9C1F2D"/>
              </a:solidFill>
            </a:endParaRPr>
          </a:p>
        </p:txBody>
      </p:sp>
      <p:pic>
        <p:nvPicPr>
          <p:cNvPr id="22533" name="Picture 4" descr="SNAGHTML18b7916"/>
          <p:cNvPicPr>
            <a:picLocks noChangeAspect="1" noChangeArrowheads="1"/>
          </p:cNvPicPr>
          <p:nvPr/>
        </p:nvPicPr>
        <p:blipFill>
          <a:blip r:embed="rId3"/>
          <a:srcRect/>
          <a:stretch>
            <a:fillRect/>
          </a:stretch>
        </p:blipFill>
        <p:spPr bwMode="auto">
          <a:xfrm>
            <a:off x="6248400" y="2724150"/>
            <a:ext cx="2703513" cy="1982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2313" y="1068388"/>
            <a:ext cx="7772400" cy="3074987"/>
          </a:xfrm>
        </p:spPr>
        <p:txBody>
          <a:bodyPr/>
          <a:lstStyle/>
          <a:p>
            <a:pPr>
              <a:defRPr/>
            </a:pPr>
            <a:r>
              <a:rPr lang="en-US" sz="2000" dirty="0" smtClean="0"/>
              <a:t>Patients </a:t>
            </a:r>
            <a:r>
              <a:rPr lang="en-US" sz="2000" dirty="0"/>
              <a:t>will clean their hands:</a:t>
            </a:r>
          </a:p>
          <a:p>
            <a:pPr lvl="1">
              <a:buClr>
                <a:srgbClr val="9C1F2D"/>
              </a:buClr>
              <a:buFont typeface="Arial" pitchFamily="34" charset="0"/>
              <a:buChar char="•"/>
              <a:defRPr/>
            </a:pPr>
            <a:r>
              <a:rPr lang="en-US" sz="2000" dirty="0" smtClean="0"/>
              <a:t>  Before </a:t>
            </a:r>
            <a:r>
              <a:rPr lang="en-US" sz="2000" dirty="0"/>
              <a:t>meals</a:t>
            </a:r>
          </a:p>
          <a:p>
            <a:pPr lvl="1">
              <a:buClr>
                <a:srgbClr val="9C1F2D"/>
              </a:buClr>
              <a:buFont typeface="Arial" pitchFamily="34" charset="0"/>
              <a:buChar char="•"/>
              <a:defRPr/>
            </a:pPr>
            <a:r>
              <a:rPr lang="en-US" sz="2000" dirty="0" smtClean="0"/>
              <a:t>  Before </a:t>
            </a:r>
            <a:r>
              <a:rPr lang="en-US" sz="2000" dirty="0"/>
              <a:t>medications</a:t>
            </a:r>
          </a:p>
          <a:p>
            <a:pPr lvl="1">
              <a:buClr>
                <a:srgbClr val="9C1F2D"/>
              </a:buClr>
              <a:buFont typeface="Arial" pitchFamily="34" charset="0"/>
              <a:buChar char="•"/>
              <a:defRPr/>
            </a:pPr>
            <a:r>
              <a:rPr lang="en-US" sz="2000" dirty="0" smtClean="0"/>
              <a:t>  Before </a:t>
            </a:r>
            <a:r>
              <a:rPr lang="en-US" sz="2000" dirty="0"/>
              <a:t>entering and exiting the room</a:t>
            </a:r>
          </a:p>
          <a:p>
            <a:pPr lvl="1">
              <a:buClr>
                <a:srgbClr val="9C1F2D"/>
              </a:buClr>
              <a:buFont typeface="Arial" pitchFamily="34" charset="0"/>
              <a:buChar char="•"/>
              <a:defRPr/>
            </a:pPr>
            <a:r>
              <a:rPr lang="en-US" sz="2000" dirty="0" smtClean="0"/>
              <a:t>  After </a:t>
            </a:r>
            <a:r>
              <a:rPr lang="en-US" sz="2000" dirty="0"/>
              <a:t>using the bathroom</a:t>
            </a:r>
          </a:p>
          <a:p>
            <a:pPr lvl="1">
              <a:buClr>
                <a:srgbClr val="9C1F2D"/>
              </a:buClr>
              <a:buFont typeface="Arial" pitchFamily="34" charset="0"/>
              <a:buChar char="•"/>
              <a:defRPr/>
            </a:pPr>
            <a:endParaRPr lang="en-US" dirty="0"/>
          </a:p>
          <a:p>
            <a:pPr>
              <a:defRPr/>
            </a:pPr>
            <a:endParaRPr lang="en-CA" sz="1800" dirty="0"/>
          </a:p>
        </p:txBody>
      </p:sp>
      <p:sp>
        <p:nvSpPr>
          <p:cNvPr id="3" name="Title 2"/>
          <p:cNvSpPr>
            <a:spLocks noGrp="1"/>
          </p:cNvSpPr>
          <p:nvPr>
            <p:ph type="title"/>
          </p:nvPr>
        </p:nvSpPr>
        <p:spPr>
          <a:xfrm>
            <a:off x="1981200" y="361950"/>
            <a:ext cx="7772400" cy="539750"/>
          </a:xfrm>
        </p:spPr>
        <p:txBody>
          <a:bodyPr/>
          <a:lstStyle/>
          <a:p>
            <a:pPr>
              <a:defRPr/>
            </a:pPr>
            <a:r>
              <a:rPr lang="en-US" dirty="0">
                <a:solidFill>
                  <a:srgbClr val="9C1F2D"/>
                </a:solidFill>
              </a:rPr>
              <a:t>Patient centered hand hygiene program</a:t>
            </a:r>
            <a:endParaRPr lang="en-CA" dirty="0">
              <a:solidFill>
                <a:srgbClr val="9C1F2D"/>
              </a:solidFill>
            </a:endParaRPr>
          </a:p>
        </p:txBody>
      </p:sp>
      <p:pic>
        <p:nvPicPr>
          <p:cNvPr id="24580" name="Picture 2"/>
          <p:cNvPicPr>
            <a:picLocks noChangeAspect="1" noChangeArrowheads="1"/>
          </p:cNvPicPr>
          <p:nvPr/>
        </p:nvPicPr>
        <p:blipFill>
          <a:blip r:embed="rId3"/>
          <a:srcRect l="28490" t="32523" r="38547" b="23779"/>
          <a:stretch>
            <a:fillRect/>
          </a:stretch>
        </p:blipFill>
        <p:spPr bwMode="auto">
          <a:xfrm>
            <a:off x="6934200" y="1200150"/>
            <a:ext cx="1708150" cy="173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2100" y="412750"/>
            <a:ext cx="2493963" cy="1876425"/>
          </a:xfrm>
        </p:spPr>
        <p:txBody>
          <a:bodyPr/>
          <a:lstStyle/>
          <a:p>
            <a:pPr>
              <a:defRPr/>
            </a:pPr>
            <a:r>
              <a:rPr lang="en-US" dirty="0"/>
              <a:t>Patient centered hand hygiene program</a:t>
            </a:r>
            <a:endParaRPr lang="en-CA" dirty="0"/>
          </a:p>
        </p:txBody>
      </p:sp>
      <p:sp>
        <p:nvSpPr>
          <p:cNvPr id="6" name="Text Placeholder 5"/>
          <p:cNvSpPr>
            <a:spLocks noGrp="1"/>
          </p:cNvSpPr>
          <p:nvPr>
            <p:ph type="body" sz="quarter" idx="12"/>
          </p:nvPr>
        </p:nvSpPr>
        <p:spPr>
          <a:xfrm>
            <a:off x="3455988" y="409575"/>
            <a:ext cx="5532437" cy="242888"/>
          </a:xfrm>
        </p:spPr>
        <p:txBody>
          <a:bodyPr/>
          <a:lstStyle/>
          <a:p>
            <a:pPr>
              <a:defRPr/>
            </a:pPr>
            <a:r>
              <a:rPr lang="en-US" sz="1800" dirty="0">
                <a:solidFill>
                  <a:srgbClr val="9C1F2D"/>
                </a:solidFill>
              </a:rPr>
              <a:t>Cleanable poster for patient room</a:t>
            </a:r>
            <a:endParaRPr lang="en-CA" sz="1800" dirty="0">
              <a:solidFill>
                <a:srgbClr val="9C1F2D"/>
              </a:solidFill>
            </a:endParaRPr>
          </a:p>
        </p:txBody>
      </p:sp>
      <p:pic>
        <p:nvPicPr>
          <p:cNvPr id="25605" name="image13.png"/>
          <p:cNvPicPr>
            <a:picLocks noChangeAspect="1" noChangeArrowheads="1"/>
          </p:cNvPicPr>
          <p:nvPr/>
        </p:nvPicPr>
        <p:blipFill>
          <a:blip r:embed="rId3"/>
          <a:srcRect/>
          <a:stretch>
            <a:fillRect/>
          </a:stretch>
        </p:blipFill>
        <p:spPr bwMode="auto">
          <a:xfrm>
            <a:off x="3962400" y="819150"/>
            <a:ext cx="3402013" cy="3997325"/>
          </a:xfrm>
          <a:prstGeom prst="rect">
            <a:avLst/>
          </a:prstGeom>
          <a:noFill/>
          <a:ln w="38100">
            <a:solidFill>
              <a:srgbClr val="005493"/>
            </a:solidFill>
            <a:miter lim="4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Slide Number Placeholder 2"/>
          <p:cNvSpPr>
            <a:spLocks noGrp="1"/>
          </p:cNvSpPr>
          <p:nvPr>
            <p:ph type="sldNum" sz="quarter" idx="14"/>
          </p:nvPr>
        </p:nvSpPr>
        <p:spPr bwMode="auto">
          <a:noFill/>
          <a:ln>
            <a:miter lim="800000"/>
            <a:headEnd/>
            <a:tailEnd/>
          </a:ln>
        </p:spPr>
        <p:txBody>
          <a:bodyPr/>
          <a:lstStyle/>
          <a:p>
            <a:fld id="{43884E47-07E0-45C3-A338-22AEEB75AF9B}" type="slidenum">
              <a:rPr lang="en-US" altLang="en-US"/>
              <a:pPr/>
              <a:t>9</a:t>
            </a:fld>
            <a:endParaRPr lang="en-US" altLang="en-US"/>
          </a:p>
        </p:txBody>
      </p:sp>
      <p:sp>
        <p:nvSpPr>
          <p:cNvPr id="5" name="Content Placeholder 4"/>
          <p:cNvSpPr>
            <a:spLocks noGrp="1"/>
          </p:cNvSpPr>
          <p:nvPr>
            <p:ph idx="1"/>
          </p:nvPr>
        </p:nvSpPr>
        <p:spPr>
          <a:xfrm>
            <a:off x="722313" y="1392238"/>
            <a:ext cx="3779837" cy="3082925"/>
          </a:xfrm>
        </p:spPr>
        <p:txBody>
          <a:bodyPr rtlCol="0">
            <a:normAutofit/>
          </a:bodyPr>
          <a:lstStyle/>
          <a:p>
            <a:pPr marL="288000" indent="-288000" eaLnBrk="1" fontAlgn="auto" hangingPunct="1">
              <a:lnSpc>
                <a:spcPct val="140000"/>
              </a:lnSpc>
              <a:spcBef>
                <a:spcPts val="0"/>
              </a:spcBef>
              <a:defRPr/>
            </a:pPr>
            <a:r>
              <a:rPr lang="en-CA" sz="1800" b="1" dirty="0">
                <a:solidFill>
                  <a:schemeClr val="tx2"/>
                </a:solidFill>
                <a:effectLst>
                  <a:outerShdw blurRad="38100" dist="38100" dir="2700000" algn="tl">
                    <a:srgbClr val="C0C0C0"/>
                  </a:outerShdw>
                </a:effectLst>
              </a:rPr>
              <a:t>Do</a:t>
            </a:r>
            <a:r>
              <a:rPr lang="en-CA" sz="1800" dirty="0">
                <a:solidFill>
                  <a:schemeClr val="tx2"/>
                </a:solidFill>
              </a:rPr>
              <a:t> </a:t>
            </a:r>
            <a:r>
              <a:rPr lang="en-CA" sz="1800" dirty="0"/>
              <a:t>assess the need to use  gloves before beginning task</a:t>
            </a:r>
          </a:p>
          <a:p>
            <a:pPr marL="288000" indent="-288000" eaLnBrk="1" fontAlgn="auto" hangingPunct="1">
              <a:lnSpc>
                <a:spcPct val="140000"/>
              </a:lnSpc>
              <a:spcBef>
                <a:spcPts val="0"/>
              </a:spcBef>
              <a:defRPr/>
            </a:pPr>
            <a:r>
              <a:rPr lang="en-CA" sz="1800" b="1" dirty="0">
                <a:solidFill>
                  <a:schemeClr val="tx2"/>
                </a:solidFill>
                <a:effectLst>
                  <a:outerShdw blurRad="38100" dist="38100" dir="2700000" algn="tl">
                    <a:srgbClr val="C0C0C0"/>
                  </a:outerShdw>
                </a:effectLst>
              </a:rPr>
              <a:t>Do</a:t>
            </a:r>
            <a:r>
              <a:rPr lang="en-CA" sz="1800" dirty="0"/>
              <a:t> clean hands and put on</a:t>
            </a:r>
            <a:r>
              <a:rPr lang="en-CA" sz="1800" dirty="0">
                <a:solidFill>
                  <a:schemeClr val="hlink"/>
                </a:solidFill>
              </a:rPr>
              <a:t> </a:t>
            </a:r>
            <a:r>
              <a:rPr lang="en-CA" sz="1800" dirty="0"/>
              <a:t>gloves just prior to entering the patient care area</a:t>
            </a:r>
            <a:endParaRPr lang="en-CA" sz="1800" dirty="0">
              <a:solidFill>
                <a:schemeClr val="hlink"/>
              </a:solidFill>
            </a:endParaRPr>
          </a:p>
          <a:p>
            <a:pPr marL="288000" indent="-288000" eaLnBrk="1" fontAlgn="auto" hangingPunct="1">
              <a:lnSpc>
                <a:spcPct val="140000"/>
              </a:lnSpc>
              <a:spcBef>
                <a:spcPts val="0"/>
              </a:spcBef>
              <a:defRPr/>
            </a:pPr>
            <a:r>
              <a:rPr lang="en-CA" sz="1800" b="1" dirty="0">
                <a:solidFill>
                  <a:schemeClr val="tx2"/>
                </a:solidFill>
                <a:effectLst>
                  <a:outerShdw blurRad="38100" dist="38100" dir="2700000" algn="tl">
                    <a:srgbClr val="C0C0C0"/>
                  </a:outerShdw>
                </a:effectLst>
              </a:rPr>
              <a:t>Do</a:t>
            </a:r>
            <a:r>
              <a:rPr lang="en-CA" sz="1800" dirty="0"/>
              <a:t> remove gloves </a:t>
            </a:r>
            <a:r>
              <a:rPr lang="en-CA" sz="1800" b="1" i="1" u="sng" dirty="0">
                <a:effectLst>
                  <a:outerShdw blurRad="38100" dist="38100" dir="2700000" algn="tl">
                    <a:srgbClr val="C0C0C0"/>
                  </a:outerShdw>
                </a:effectLst>
              </a:rPr>
              <a:t>immediately</a:t>
            </a:r>
            <a:r>
              <a:rPr lang="en-CA" sz="1800" dirty="0"/>
              <a:t> after completing the task  </a:t>
            </a:r>
          </a:p>
          <a:p>
            <a:pPr marL="288000" indent="-288000" eaLnBrk="1" fontAlgn="auto" hangingPunct="1">
              <a:spcBef>
                <a:spcPts val="0"/>
              </a:spcBef>
              <a:defRPr/>
            </a:pPr>
            <a:endParaRPr lang="en-US" sz="1800" dirty="0"/>
          </a:p>
          <a:p>
            <a:pPr marL="288000" indent="-288000" eaLnBrk="1" fontAlgn="auto" hangingPunct="1">
              <a:spcBef>
                <a:spcPts val="0"/>
              </a:spcBef>
              <a:defRPr/>
            </a:pPr>
            <a:endParaRPr lang="en-US" sz="1800" dirty="0"/>
          </a:p>
        </p:txBody>
      </p:sp>
      <p:sp>
        <p:nvSpPr>
          <p:cNvPr id="2" name="Title 1"/>
          <p:cNvSpPr>
            <a:spLocks noGrp="1"/>
          </p:cNvSpPr>
          <p:nvPr>
            <p:ph type="title"/>
          </p:nvPr>
        </p:nvSpPr>
        <p:spPr>
          <a:xfrm>
            <a:off x="1981200" y="361950"/>
            <a:ext cx="7772400" cy="539750"/>
          </a:xfrm>
        </p:spPr>
        <p:txBody>
          <a:bodyPr/>
          <a:lstStyle/>
          <a:p>
            <a:pPr eaLnBrk="1" fontAlgn="auto" hangingPunct="1">
              <a:spcAft>
                <a:spcPts val="0"/>
              </a:spcAft>
              <a:defRPr/>
            </a:pPr>
            <a:r>
              <a:rPr lang="en-CA" altLang="en-US" dirty="0">
                <a:solidFill>
                  <a:srgbClr val="9C1F2D"/>
                </a:solidFill>
              </a:rPr>
              <a:t>Routine Practice</a:t>
            </a:r>
            <a:endParaRPr lang="en-US" dirty="0">
              <a:solidFill>
                <a:srgbClr val="9C1F2D"/>
              </a:solidFill>
            </a:endParaRPr>
          </a:p>
        </p:txBody>
      </p:sp>
      <p:sp>
        <p:nvSpPr>
          <p:cNvPr id="26629" name="Content Placeholder 5"/>
          <p:cNvSpPr>
            <a:spLocks noGrp="1"/>
          </p:cNvSpPr>
          <p:nvPr>
            <p:ph idx="13"/>
          </p:nvPr>
        </p:nvSpPr>
        <p:spPr>
          <a:xfrm>
            <a:off x="4714875" y="1312863"/>
            <a:ext cx="3779838" cy="3408362"/>
          </a:xfrm>
        </p:spPr>
        <p:txBody>
          <a:bodyPr/>
          <a:lstStyle/>
          <a:p>
            <a:pPr eaLnBrk="1" hangingPunct="1">
              <a:lnSpc>
                <a:spcPct val="140000"/>
              </a:lnSpc>
            </a:pPr>
            <a:r>
              <a:rPr lang="en-CA" altLang="en-US" sz="1800" b="1" i="1" dirty="0" smtClean="0">
                <a:solidFill>
                  <a:srgbClr val="FF0000"/>
                </a:solidFill>
                <a:latin typeface="Arial" pitchFamily="34" charset="0"/>
                <a:cs typeface="Arial" pitchFamily="34" charset="0"/>
              </a:rPr>
              <a:t>Do Not</a:t>
            </a:r>
            <a:r>
              <a:rPr lang="en-CA" altLang="en-US" sz="1800" dirty="0" smtClean="0">
                <a:latin typeface="Arial" pitchFamily="34" charset="0"/>
                <a:cs typeface="Arial" pitchFamily="34" charset="0"/>
              </a:rPr>
              <a:t> use gloves as a substitute for Hand Hygiene</a:t>
            </a:r>
          </a:p>
          <a:p>
            <a:pPr eaLnBrk="1" hangingPunct="1">
              <a:lnSpc>
                <a:spcPct val="140000"/>
              </a:lnSpc>
            </a:pPr>
            <a:r>
              <a:rPr lang="en-CA" altLang="en-US" sz="1800" b="1" i="1" dirty="0" smtClean="0">
                <a:solidFill>
                  <a:srgbClr val="FF0000"/>
                </a:solidFill>
                <a:latin typeface="Arial" pitchFamily="34" charset="0"/>
                <a:cs typeface="Arial" pitchFamily="34" charset="0"/>
              </a:rPr>
              <a:t>Do Not</a:t>
            </a:r>
            <a:r>
              <a:rPr lang="en-CA" altLang="en-US" sz="1800" dirty="0" smtClean="0">
                <a:latin typeface="Arial" pitchFamily="34" charset="0"/>
                <a:cs typeface="Arial" pitchFamily="34" charset="0"/>
              </a:rPr>
              <a:t> wear gloves outside the patient care area</a:t>
            </a:r>
            <a:r>
              <a:rPr lang="en-CA" altLang="en-US" sz="1800" dirty="0" smtClean="0">
                <a:solidFill>
                  <a:schemeClr val="hlink"/>
                </a:solidFill>
                <a:latin typeface="Arial" pitchFamily="34" charset="0"/>
                <a:cs typeface="Arial" pitchFamily="34" charset="0"/>
              </a:rPr>
              <a:t> </a:t>
            </a:r>
            <a:r>
              <a:rPr lang="en-CA" altLang="en-US" sz="1800" b="1" i="1" u="sng" dirty="0" smtClean="0">
                <a:latin typeface="Arial" pitchFamily="34" charset="0"/>
                <a:cs typeface="Arial" pitchFamily="34" charset="0"/>
              </a:rPr>
              <a:t>unless</a:t>
            </a:r>
            <a:r>
              <a:rPr lang="en-CA" altLang="en-US" sz="1800" dirty="0" smtClean="0">
                <a:latin typeface="Arial" pitchFamily="34" charset="0"/>
                <a:cs typeface="Arial" pitchFamily="34" charset="0"/>
              </a:rPr>
              <a:t> handling soiled equipment</a:t>
            </a:r>
            <a:endParaRPr lang="en-CA" altLang="en-US" sz="1800" dirty="0" smtClean="0">
              <a:solidFill>
                <a:schemeClr val="hlink"/>
              </a:solidFill>
              <a:latin typeface="Arial" pitchFamily="34" charset="0"/>
              <a:cs typeface="Arial" pitchFamily="34" charset="0"/>
            </a:endParaRPr>
          </a:p>
          <a:p>
            <a:pPr eaLnBrk="1" hangingPunct="1">
              <a:lnSpc>
                <a:spcPct val="140000"/>
              </a:lnSpc>
            </a:pPr>
            <a:r>
              <a:rPr lang="en-CA" altLang="en-US" sz="1800" b="1" i="1" dirty="0" smtClean="0">
                <a:solidFill>
                  <a:srgbClr val="FF0000"/>
                </a:solidFill>
                <a:latin typeface="Arial" pitchFamily="34" charset="0"/>
                <a:cs typeface="Arial" pitchFamily="34" charset="0"/>
              </a:rPr>
              <a:t>Do Not</a:t>
            </a:r>
            <a:r>
              <a:rPr lang="en-CA" altLang="en-US" sz="1800" dirty="0" smtClean="0">
                <a:latin typeface="Arial" pitchFamily="34" charset="0"/>
                <a:cs typeface="Arial" pitchFamily="34" charset="0"/>
              </a:rPr>
              <a:t> use the same gloves for more than one patient</a:t>
            </a:r>
          </a:p>
          <a:p>
            <a:pPr eaLnBrk="1" hangingPunct="1"/>
            <a:endParaRPr lang="en-US" altLang="en-US" sz="1800" dirty="0" smtClean="0">
              <a:latin typeface="Arial" pitchFamily="34" charset="0"/>
              <a:cs typeface="Arial" pitchFamily="34" charset="0"/>
            </a:endParaRPr>
          </a:p>
        </p:txBody>
      </p:sp>
      <p:pic>
        <p:nvPicPr>
          <p:cNvPr id="26630" name="Picture 8" descr="latex-surgical-gloves-762699"/>
          <p:cNvPicPr>
            <a:picLocks noChangeAspect="1" noChangeArrowheads="1"/>
          </p:cNvPicPr>
          <p:nvPr/>
        </p:nvPicPr>
        <p:blipFill>
          <a:blip r:embed="rId3"/>
          <a:srcRect/>
          <a:stretch>
            <a:fillRect/>
          </a:stretch>
        </p:blipFill>
        <p:spPr bwMode="auto">
          <a:xfrm>
            <a:off x="7504113" y="188913"/>
            <a:ext cx="1217612" cy="1154112"/>
          </a:xfrm>
          <a:prstGeom prst="rect">
            <a:avLst/>
          </a:prstGeom>
          <a:noFill/>
          <a:ln w="9525">
            <a:noFill/>
            <a:miter lim="800000"/>
            <a:headEnd/>
            <a:tailEnd/>
          </a:ln>
        </p:spPr>
      </p:pic>
      <p:sp>
        <p:nvSpPr>
          <p:cNvPr id="26631" name="Rectangle 5"/>
          <p:cNvSpPr txBox="1">
            <a:spLocks/>
          </p:cNvSpPr>
          <p:nvPr/>
        </p:nvSpPr>
        <p:spPr bwMode="auto">
          <a:xfrm>
            <a:off x="790575" y="1030288"/>
            <a:ext cx="4464050" cy="576262"/>
          </a:xfrm>
          <a:prstGeom prst="rect">
            <a:avLst/>
          </a:prstGeom>
          <a:noFill/>
          <a:ln w="9525">
            <a:noFill/>
            <a:miter lim="800000"/>
            <a:headEnd/>
            <a:tailEnd/>
          </a:ln>
        </p:spPr>
        <p:txBody>
          <a:bodyPr lIns="0" rIns="0" bIns="0"/>
          <a:lstStyle/>
          <a:p>
            <a:pPr marL="287338" indent="-287338" eaLnBrk="1" hangingPunct="1">
              <a:spcAft>
                <a:spcPts val="1200"/>
              </a:spcAft>
              <a:buClr>
                <a:srgbClr val="0033A0"/>
              </a:buClr>
              <a:buSzPct val="70000"/>
              <a:buFont typeface="Arial" pitchFamily="34" charset="0"/>
              <a:buNone/>
            </a:pPr>
            <a:r>
              <a:rPr lang="en-CA" altLang="en-US" sz="2200"/>
              <a:t>Hand Hygiene: Glove use</a:t>
            </a:r>
            <a:endParaRPr lang="en-US" altLang="en-US" sz="2200"/>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2116</TotalTime>
  <Words>4384</Words>
  <Application>Microsoft Office PowerPoint</Application>
  <PresentationFormat>On-screen Show (16:9)</PresentationFormat>
  <Paragraphs>572</Paragraphs>
  <Slides>45</Slides>
  <Notes>44</Notes>
  <HiddenSlides>4</HiddenSlides>
  <MMClips>2</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Blank Presentation</vt:lpstr>
      <vt:lpstr>Infection Prevention and Control </vt:lpstr>
      <vt:lpstr>objectives</vt:lpstr>
      <vt:lpstr>Slide 3</vt:lpstr>
      <vt:lpstr>Routine Practice</vt:lpstr>
      <vt:lpstr>Routine Practice</vt:lpstr>
      <vt:lpstr>Hand hygiene</vt:lpstr>
      <vt:lpstr>Patient centered hand hygiene program</vt:lpstr>
      <vt:lpstr>Patient centered hand hygiene program</vt:lpstr>
      <vt:lpstr>Routine Practice</vt:lpstr>
      <vt:lpstr>Routine Practice</vt:lpstr>
      <vt:lpstr>Risk assessment</vt:lpstr>
      <vt:lpstr>Risk assessment</vt:lpstr>
      <vt:lpstr>Routine Practice</vt:lpstr>
      <vt:lpstr>Routine practice</vt:lpstr>
      <vt:lpstr>Routine practices</vt:lpstr>
      <vt:lpstr>Health Care associated organisms</vt:lpstr>
      <vt:lpstr>Clostridium difficile</vt:lpstr>
      <vt:lpstr>Clostridium Difficile</vt:lpstr>
      <vt:lpstr> healthcare Associated Organisms</vt:lpstr>
      <vt:lpstr>Group A Streptococcus (GAS)</vt:lpstr>
      <vt:lpstr>Group A Streptococcus</vt:lpstr>
      <vt:lpstr>Shingles</vt:lpstr>
      <vt:lpstr>Shingles</vt:lpstr>
      <vt:lpstr>Slide 24</vt:lpstr>
      <vt:lpstr>Slide 25</vt:lpstr>
      <vt:lpstr>Febrile respiratory illness (FRI)</vt:lpstr>
      <vt:lpstr>Febrile respiratory illness</vt:lpstr>
      <vt:lpstr>Antibiotic Resistant Organisms (ARO)</vt:lpstr>
      <vt:lpstr>MRSA</vt:lpstr>
      <vt:lpstr>Admission Screening for MRSA</vt:lpstr>
      <vt:lpstr>Admission Screening for MRSA</vt:lpstr>
      <vt:lpstr>Admission Screening for MRSA</vt:lpstr>
      <vt:lpstr>Healthcare Associated Organisms</vt:lpstr>
      <vt:lpstr>Modification of Contact Precautions</vt:lpstr>
      <vt:lpstr>Additional Precautions</vt:lpstr>
      <vt:lpstr>Contact precautions</vt:lpstr>
      <vt:lpstr>Contact precautions</vt:lpstr>
      <vt:lpstr>Droplet precautions</vt:lpstr>
      <vt:lpstr>Droplet precautions</vt:lpstr>
      <vt:lpstr>Droplet Precautions </vt:lpstr>
      <vt:lpstr>Airborne precautions</vt:lpstr>
      <vt:lpstr>Airborne precautions</vt:lpstr>
      <vt:lpstr>Aerosol generating respiratory procedures</vt:lpstr>
      <vt:lpstr>Aerosol generating respiratory precautions</vt:lpstr>
      <vt:lpstr>How to Find Information About IPAC</vt:lpstr>
    </vt:vector>
  </TitlesOfParts>
  <Company>Support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Support</dc:creator>
  <cp:lastModifiedBy>kmurfitt</cp:lastModifiedBy>
  <cp:revision>154</cp:revision>
  <dcterms:created xsi:type="dcterms:W3CDTF">2006-10-11T17:42:34Z</dcterms:created>
  <dcterms:modified xsi:type="dcterms:W3CDTF">2017-08-18T12:23:38Z</dcterms:modified>
</cp:coreProperties>
</file>